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aleway"/>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07D166-5C4C-4DB3-8D7F-A76111608946}">
  <a:tblStyle styleId="{1907D166-5C4C-4DB3-8D7F-A761116089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italic.fntdata"/><Relationship Id="rId10" Type="http://schemas.openxmlformats.org/officeDocument/2006/relationships/slide" Target="slides/slide4.xml"/><Relationship Id="rId54" Type="http://schemas.openxmlformats.org/officeDocument/2006/relationships/font" Target="fonts/Raleway-bold.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Raleway-boldItalic.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iometricupdate.com/202102/digital-id-verification-increasingly-targeted-by-ai-deepfakes-advisory-warns" TargetMode="External"/><Relationship Id="rId3" Type="http://schemas.openxmlformats.org/officeDocument/2006/relationships/hyperlink" Target="https://identityreview.com/top-30-industry-leaders-in-digital-identity/"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izmodo.com.au/2018/06/deepfake-videos-are-getting-impossibly-good/"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4835348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4835348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49f8e6b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49f8e6b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49f8e6b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49f8e6b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49f8e6be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49f8e6be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49f8e6be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49f8e6be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49f8e6be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49f8e6be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49f8e6be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49f8e6be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49f8e6be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49f8e6be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49f8e6be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49f8e6be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49f8e6be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49f8e6be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2c060100e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2c060100e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4773587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4773587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49f8e6be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49f8e6be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49f8e6be5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49f8e6be5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49f8e6be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49f8e6be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49f8e6be5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49f8e6be5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50">
                <a:solidFill>
                  <a:schemeClr val="dk1"/>
                </a:solidFill>
              </a:rPr>
              <a:t>2DFan - </a:t>
            </a:r>
            <a:r>
              <a:rPr lang="en" sz="1250">
                <a:solidFill>
                  <a:schemeClr val="dk1"/>
                </a:solidFill>
              </a:rPr>
              <a:t>for faces with standard pose</a:t>
            </a:r>
            <a:endParaRPr sz="1250">
              <a:solidFill>
                <a:schemeClr val="dk1"/>
              </a:solidFill>
            </a:endParaRPr>
          </a:p>
          <a:p>
            <a:pPr indent="0" lvl="0" marL="0" rtl="0" algn="l">
              <a:lnSpc>
                <a:spcPct val="115000"/>
              </a:lnSpc>
              <a:spcBef>
                <a:spcPts val="1200"/>
              </a:spcBef>
              <a:spcAft>
                <a:spcPts val="1200"/>
              </a:spcAft>
              <a:buNone/>
            </a:pPr>
            <a:r>
              <a:rPr lang="en" sz="1250">
                <a:solidFill>
                  <a:schemeClr val="dk1"/>
                </a:solidFill>
              </a:rPr>
              <a:t>PRNet - e.g., A face with a large yaw angle, means one side of the face is out of sight).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49f8e6be5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49f8e6be5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5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49f8e6be5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49f8e6be5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50">
                <a:solidFill>
                  <a:srgbClr val="1A9988"/>
                </a:solidFill>
              </a:rPr>
              <a:t>once we have cropped faces with their corresponding coordinates in its original images, facial landmarks, aligned faces, and pixel-</a:t>
            </a:r>
            <a:endParaRPr sz="1250">
              <a:solidFill>
                <a:srgbClr val="1A9988"/>
              </a:solidFill>
            </a:endParaRPr>
          </a:p>
          <a:p>
            <a:pPr indent="0" lvl="0" marL="0" rtl="0" algn="l">
              <a:lnSpc>
                <a:spcPct val="115000"/>
              </a:lnSpc>
              <a:spcBef>
                <a:spcPts val="1200"/>
              </a:spcBef>
              <a:spcAft>
                <a:spcPts val="0"/>
              </a:spcAft>
              <a:buNone/>
            </a:pPr>
            <a:r>
              <a:rPr lang="en" sz="1250">
                <a:solidFill>
                  <a:srgbClr val="1A9988"/>
                </a:solidFill>
              </a:rPr>
              <a:t>wise segmentation masks from src and destination</a:t>
            </a:r>
            <a:endParaRPr sz="1250">
              <a:solidFill>
                <a:srgbClr val="1A9988"/>
              </a:solidFill>
            </a:endParaRPr>
          </a:p>
          <a:p>
            <a:pPr indent="0" lvl="0" marL="0" rtl="0" algn="l">
              <a:lnSpc>
                <a:spcPct val="115000"/>
              </a:lnSpc>
              <a:spcBef>
                <a:spcPts val="1200"/>
              </a:spcBef>
              <a:spcAft>
                <a:spcPts val="1200"/>
              </a:spcAft>
              <a:buClr>
                <a:schemeClr val="dk1"/>
              </a:buClr>
              <a:buSzPts val="1100"/>
              <a:buFont typeface="Arial"/>
              <a:buNone/>
            </a:pPr>
            <a:r>
              <a:rPr lang="en" sz="1250">
                <a:solidFill>
                  <a:srgbClr val="1A9988"/>
                </a:solidFill>
              </a:rPr>
              <a:t>We enter the Training phase in the pipeline</a:t>
            </a:r>
            <a:endParaRPr sz="1250">
              <a:solidFill>
                <a:srgbClr val="1A9988"/>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49f8e6be5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49f8e6be5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49f8e6be5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49f8e6be5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2c060100e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2c060100e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2c060100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2c060100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2c060100e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2c060100e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2c060100e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2c060100e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2c060100e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2c060100e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2c060100e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2c060100e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50">
                <a:solidFill>
                  <a:srgbClr val="1A9988"/>
                </a:solidFill>
              </a:rPr>
              <a:t>The model takes characters as input and outputs the corresponding</a:t>
            </a:r>
            <a:endParaRPr sz="1250">
              <a:solidFill>
                <a:srgbClr val="1A9988"/>
              </a:solidFill>
            </a:endParaRPr>
          </a:p>
          <a:p>
            <a:pPr indent="0" lvl="0" marL="0" rtl="0" algn="l">
              <a:spcBef>
                <a:spcPts val="0"/>
              </a:spcBef>
              <a:spcAft>
                <a:spcPts val="0"/>
              </a:spcAft>
              <a:buClr>
                <a:schemeClr val="dk1"/>
              </a:buClr>
              <a:buSzPts val="1100"/>
              <a:buFont typeface="Arial"/>
              <a:buNone/>
            </a:pPr>
            <a:r>
              <a:rPr lang="en" sz="1250">
                <a:solidFill>
                  <a:srgbClr val="1A9988"/>
                </a:solidFill>
              </a:rPr>
              <a:t>raw spectrogram, which is then fed to the Griffin-Lim reconstruction algorithm to synthesize speech. Seq2Seq model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2c060100e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2c060100e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LipGAN, SyncNet modifications - new loss, deeper with skip connections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2c060100e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2c060100e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Trained on image features or audio features not both</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2c060100e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2c060100e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2c060100e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02c060100e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02c060100e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02c060100e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 trained on image features. Audio - trained on audio features</a:t>
            </a:r>
            <a:endParaRPr/>
          </a:p>
          <a:p>
            <a:pPr indent="0" lvl="0" marL="0" rtl="0" algn="l">
              <a:spcBef>
                <a:spcPts val="0"/>
              </a:spcBef>
              <a:spcAft>
                <a:spcPts val="0"/>
              </a:spcAft>
              <a:buNone/>
            </a:pPr>
            <a:r>
              <a:rPr lang="en"/>
              <a:t>About multi-modal model. Actually for recipe generation. No multi-modal model for deepfake detection. More detailed analysis - </a:t>
            </a:r>
            <a:r>
              <a:rPr lang="en"/>
              <a:t>precision, recall in real and faked videos, as well as wrt video and audio fakes in the paper. Hence there is a need for more research in this domain.</a:t>
            </a:r>
            <a:endParaRPr/>
          </a:p>
          <a:p>
            <a:pPr indent="0" lvl="0" marL="0" rtl="0" algn="l">
              <a:spcBef>
                <a:spcPts val="0"/>
              </a:spcBef>
              <a:spcAft>
                <a:spcPts val="0"/>
              </a:spcAft>
              <a:buNone/>
            </a:pPr>
            <a:r>
              <a:rPr lang="en"/>
              <a:t>Multi-modal 1 - recipe</a:t>
            </a:r>
            <a:endParaRPr/>
          </a:p>
          <a:p>
            <a:pPr indent="0" lvl="0" marL="0" rtl="0" algn="l">
              <a:spcBef>
                <a:spcPts val="0"/>
              </a:spcBef>
              <a:spcAft>
                <a:spcPts val="0"/>
              </a:spcAft>
              <a:buNone/>
            </a:pPr>
            <a:r>
              <a:rPr lang="en"/>
              <a:t>Multi-modal 2 - movie genre identify</a:t>
            </a:r>
            <a:endParaRPr/>
          </a:p>
          <a:p>
            <a:pPr indent="0" lvl="0" marL="0" rtl="0" algn="l">
              <a:spcBef>
                <a:spcPts val="0"/>
              </a:spcBef>
              <a:spcAft>
                <a:spcPts val="0"/>
              </a:spcAft>
              <a:buNone/>
            </a:pPr>
            <a:r>
              <a:rPr lang="en"/>
              <a:t>CDN - face anti-spoffing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47bab42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47bab42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r>
              <a:rPr lang="en" u="sng">
                <a:solidFill>
                  <a:schemeClr val="hlink"/>
                </a:solidFill>
                <a:hlinkClick r:id="rId2"/>
              </a:rPr>
              <a:t>Digital ID verification increasingly targeted by AI deepfakes, advisory warns</a:t>
            </a:r>
            <a:endParaRPr/>
          </a:p>
          <a:p>
            <a:pPr indent="0" lvl="0" marL="0" rtl="0" algn="l">
              <a:spcBef>
                <a:spcPts val="0"/>
              </a:spcBef>
              <a:spcAft>
                <a:spcPts val="0"/>
              </a:spcAft>
              <a:buNone/>
            </a:pPr>
            <a:r>
              <a:rPr lang="en"/>
              <a:t>	        </a:t>
            </a:r>
            <a:r>
              <a:rPr lang="en" u="sng">
                <a:solidFill>
                  <a:schemeClr val="hlink"/>
                </a:solidFill>
                <a:hlinkClick r:id="rId3"/>
              </a:rPr>
              <a:t>Top 30 Industry Leaders in Digital Identity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4835348f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4835348f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47bab42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047bab42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47bab42b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47bab42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r>
              <a:rPr lang="en" u="sng">
                <a:solidFill>
                  <a:schemeClr val="hlink"/>
                </a:solidFill>
                <a:hlinkClick r:id="rId2"/>
              </a:rPr>
              <a:t> Deepfake Videos Are Getting Impossibly Good</a:t>
            </a:r>
            <a:endParaRPr/>
          </a:p>
          <a:p>
            <a:pPr indent="0" lvl="0" marL="0" rtl="0" algn="l">
              <a:spcBef>
                <a:spcPts val="0"/>
              </a:spcBef>
              <a:spcAft>
                <a:spcPts val="0"/>
              </a:spcAft>
              <a:buNone/>
            </a:pPr>
            <a:r>
              <a:rPr lang="en"/>
              <a:t>Example of Headpose that the proposed </a:t>
            </a:r>
            <a:r>
              <a:rPr lang="en"/>
              <a:t>method</a:t>
            </a:r>
            <a:r>
              <a:rPr lang="en"/>
              <a:t> in the paper can’t detect.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48055b9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48055b9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48055b92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48055b92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48055b9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48055b9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48055b92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48055b92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f9eac4b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f9eac4b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2c06010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2c06010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4835348f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4835348f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2c060100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2c060100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2c060100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2c060100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4835348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4835348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instagram.com/milesfisher/" TargetMode="Externa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573350"/>
            <a:ext cx="7289100" cy="12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 sz="3680">
                <a:solidFill>
                  <a:srgbClr val="000000"/>
                </a:solidFill>
                <a:latin typeface="Arial"/>
                <a:ea typeface="Arial"/>
                <a:cs typeface="Arial"/>
                <a:sym typeface="Arial"/>
              </a:rPr>
              <a:t>Deepfake Videos in the Wild: Analysis and Detection</a:t>
            </a:r>
            <a:endParaRPr b="0" sz="3680">
              <a:solidFill>
                <a:srgbClr val="000000"/>
              </a:solidFill>
              <a:latin typeface="Arial"/>
              <a:ea typeface="Arial"/>
              <a:cs typeface="Arial"/>
              <a:sym typeface="Arial"/>
            </a:endParaRPr>
          </a:p>
          <a:p>
            <a:pPr indent="0" lvl="0" marL="0" rtl="0" algn="l">
              <a:spcBef>
                <a:spcPts val="0"/>
              </a:spcBef>
              <a:spcAft>
                <a:spcPts val="0"/>
              </a:spcAft>
              <a:buSzPts val="990"/>
              <a:buNone/>
            </a:pPr>
            <a:r>
              <a:t/>
            </a:r>
            <a:endParaRPr sz="3380"/>
          </a:p>
        </p:txBody>
      </p:sp>
      <p:sp>
        <p:nvSpPr>
          <p:cNvPr id="87" name="Google Shape;87;p13"/>
          <p:cNvSpPr txBox="1"/>
          <p:nvPr/>
        </p:nvSpPr>
        <p:spPr>
          <a:xfrm>
            <a:off x="1408650" y="3214850"/>
            <a:ext cx="64401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Presenters - Swati Adhikari &amp; Harrison Williams</a:t>
            </a:r>
            <a:endParaRPr sz="1600"/>
          </a:p>
          <a:p>
            <a:pPr indent="0" lvl="0" marL="0" rtl="0" algn="l">
              <a:spcBef>
                <a:spcPts val="0"/>
              </a:spcBef>
              <a:spcAft>
                <a:spcPts val="0"/>
              </a:spcAft>
              <a:buNone/>
            </a:pPr>
            <a:r>
              <a:rPr lang="en" sz="1600"/>
              <a:t>Archaeologists - </a:t>
            </a:r>
            <a:r>
              <a:rPr lang="en" sz="1600"/>
              <a:t>Afrina Tabassum &amp; Gaurang Karwande</a:t>
            </a:r>
            <a:endParaRPr sz="1600"/>
          </a:p>
          <a:p>
            <a:pPr indent="0" lvl="0" marL="0" rtl="0" algn="l">
              <a:spcBef>
                <a:spcPts val="0"/>
              </a:spcBef>
              <a:spcAft>
                <a:spcPts val="0"/>
              </a:spcAft>
              <a:buNone/>
            </a:pPr>
            <a:r>
              <a:rPr lang="en" sz="1600"/>
              <a:t>Industry Expert - Provakar Mondal</a:t>
            </a:r>
            <a:endParaRPr sz="1600"/>
          </a:p>
          <a:p>
            <a:pPr indent="0" lvl="0" marL="0" rtl="0" algn="l">
              <a:spcBef>
                <a:spcPts val="0"/>
              </a:spcBef>
              <a:spcAft>
                <a:spcPts val="0"/>
              </a:spcAft>
              <a:buNone/>
            </a:pPr>
            <a:r>
              <a:rPr lang="en" sz="1600"/>
              <a:t>Ethicist - Amarachi Mbabwe</a:t>
            </a:r>
            <a:endParaRPr sz="1600"/>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aphicFrame>
        <p:nvGraphicFramePr>
          <p:cNvPr id="141" name="Google Shape;141;p22"/>
          <p:cNvGraphicFramePr/>
          <p:nvPr/>
        </p:nvGraphicFramePr>
        <p:xfrm>
          <a:off x="757125" y="1397945"/>
          <a:ext cx="3000000" cy="3000000"/>
        </p:xfrm>
        <a:graphic>
          <a:graphicData uri="http://schemas.openxmlformats.org/drawingml/2006/table">
            <a:tbl>
              <a:tblPr>
                <a:noFill/>
                <a:tableStyleId>{1907D166-5C4C-4DB3-8D7F-A76111608946}</a:tableStyleId>
              </a:tblPr>
              <a:tblGrid>
                <a:gridCol w="3619500"/>
                <a:gridCol w="3619500"/>
              </a:tblGrid>
              <a:tr h="350225">
                <a:tc>
                  <a:txBody>
                    <a:bodyPr/>
                    <a:lstStyle/>
                    <a:p>
                      <a:pPr indent="0" lvl="0" marL="0" rtl="0" algn="l">
                        <a:spcBef>
                          <a:spcPts val="0"/>
                        </a:spcBef>
                        <a:spcAft>
                          <a:spcPts val="0"/>
                        </a:spcAft>
                        <a:buNone/>
                      </a:pPr>
                      <a:r>
                        <a:rPr b="1" lang="en"/>
                        <a:t>DF-W (Internet community dataset)</a:t>
                      </a:r>
                      <a:endParaRPr b="1"/>
                    </a:p>
                  </a:txBody>
                  <a:tcPr marT="91425" marB="91425" marR="91425" marL="91425"/>
                </a:tc>
                <a:tc>
                  <a:txBody>
                    <a:bodyPr/>
                    <a:lstStyle/>
                    <a:p>
                      <a:pPr indent="0" lvl="0" marL="0" rtl="0" algn="l">
                        <a:spcBef>
                          <a:spcPts val="0"/>
                        </a:spcBef>
                        <a:spcAft>
                          <a:spcPts val="0"/>
                        </a:spcAft>
                        <a:buNone/>
                      </a:pPr>
                      <a:r>
                        <a:rPr b="1" lang="en"/>
                        <a:t>DF-R (Research community dataset)</a:t>
                      </a:r>
                      <a:endParaRPr b="1"/>
                    </a:p>
                  </a:txBody>
                  <a:tcPr marT="91425" marB="91425" marR="91425" marL="91425"/>
                </a:tc>
              </a:tr>
              <a:tr h="607875">
                <a:tc>
                  <a:txBody>
                    <a:bodyPr/>
                    <a:lstStyle/>
                    <a:p>
                      <a:pPr indent="0" lvl="0" marL="0" rtl="0" algn="l">
                        <a:spcBef>
                          <a:spcPts val="0"/>
                        </a:spcBef>
                        <a:spcAft>
                          <a:spcPts val="0"/>
                        </a:spcAft>
                        <a:buNone/>
                      </a:pPr>
                      <a:r>
                        <a:rPr lang="en"/>
                        <a:t>DFL is a popular deepfake generation method.</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DFL is not used by any of the existing research community datasets.</a:t>
                      </a:r>
                      <a:endParaRPr/>
                    </a:p>
                    <a:p>
                      <a:pPr indent="0" lvl="0" marL="0" rtl="0" algn="l">
                        <a:spcBef>
                          <a:spcPts val="0"/>
                        </a:spcBef>
                        <a:spcAft>
                          <a:spcPts val="0"/>
                        </a:spcAft>
                        <a:buNone/>
                      </a:pPr>
                      <a:r>
                        <a:t/>
                      </a:r>
                      <a:endParaRPr/>
                    </a:p>
                  </a:txBody>
                  <a:tcPr marT="91425" marB="91425" marR="91425" marL="91425"/>
                </a:tc>
              </a:tr>
              <a:tr h="601875">
                <a:tc>
                  <a:txBody>
                    <a:bodyPr/>
                    <a:lstStyle/>
                    <a:p>
                      <a:pPr indent="0" lvl="0" marL="0" rtl="0" algn="l">
                        <a:spcBef>
                          <a:spcPts val="0"/>
                        </a:spcBef>
                        <a:spcAft>
                          <a:spcPts val="0"/>
                        </a:spcAft>
                        <a:buNone/>
                      </a:pPr>
                      <a:r>
                        <a:rPr lang="en"/>
                        <a:t>Only a fraction of the frames contain fake content.</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Every frame contains some fake content.</a:t>
                      </a:r>
                      <a:endParaRPr/>
                    </a:p>
                    <a:p>
                      <a:pPr indent="0" lvl="0" marL="0" rtl="0" algn="l">
                        <a:spcBef>
                          <a:spcPts val="0"/>
                        </a:spcBef>
                        <a:spcAft>
                          <a:spcPts val="0"/>
                        </a:spcAft>
                        <a:buNone/>
                      </a:pPr>
                      <a:r>
                        <a:t/>
                      </a:r>
                      <a:endParaRPr/>
                    </a:p>
                  </a:txBody>
                  <a:tcPr marT="91425" marB="91425" marR="91425" marL="91425"/>
                </a:tc>
              </a:tr>
              <a:tr h="727400">
                <a:tc>
                  <a:txBody>
                    <a:bodyPr/>
                    <a:lstStyle/>
                    <a:p>
                      <a:pPr indent="0" lvl="0" marL="0" rtl="0" algn="l">
                        <a:spcBef>
                          <a:spcPts val="0"/>
                        </a:spcBef>
                        <a:spcAft>
                          <a:spcPts val="0"/>
                        </a:spcAft>
                        <a:buNone/>
                      </a:pPr>
                      <a:r>
                        <a:rPr lang="en"/>
                        <a:t>Nearly 26% of the dataset contain more than a single face.</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92% to 100% of videos contain only a single face.</a:t>
                      </a:r>
                      <a:endParaRPr/>
                    </a:p>
                    <a:p>
                      <a:pPr indent="0" lvl="0" marL="0" rtl="0" algn="l">
                        <a:spcBef>
                          <a:spcPts val="0"/>
                        </a:spcBef>
                        <a:spcAft>
                          <a:spcPts val="0"/>
                        </a:spcAft>
                        <a:buNone/>
                      </a:pPr>
                      <a:r>
                        <a:t/>
                      </a:r>
                      <a:endParaRPr/>
                    </a:p>
                  </a:txBody>
                  <a:tcPr marT="91425" marB="91425" marR="91425" marL="91425"/>
                </a:tc>
              </a:tr>
              <a:tr h="538825">
                <a:tc>
                  <a:txBody>
                    <a:bodyPr/>
                    <a:lstStyle/>
                    <a:p>
                      <a:pPr indent="0" lvl="0" marL="0" rtl="0" algn="l">
                        <a:spcBef>
                          <a:spcPts val="0"/>
                        </a:spcBef>
                        <a:spcAft>
                          <a:spcPts val="0"/>
                        </a:spcAft>
                        <a:buNone/>
                      </a:pPr>
                      <a:r>
                        <a:rPr lang="en"/>
                        <a:t>DF-W videos are longer in duration.</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DF-R Videos are shorter in duration.</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Deepfake videos reach a large audience</a:t>
            </a:r>
            <a:endParaRPr/>
          </a:p>
        </p:txBody>
      </p:sp>
      <p:sp>
        <p:nvSpPr>
          <p:cNvPr id="147" name="Google Shape;147;p23"/>
          <p:cNvSpPr txBox="1"/>
          <p:nvPr>
            <p:ph idx="1" type="body"/>
          </p:nvPr>
        </p:nvSpPr>
        <p:spPr>
          <a:xfrm>
            <a:off x="729450" y="2078875"/>
            <a:ext cx="48915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33 deepfake videos across Youtube and Bilibili with over 500,000 views</a:t>
            </a:r>
            <a:endParaRPr/>
          </a:p>
          <a:p>
            <a:pPr indent="-311150" lvl="0" marL="457200" rtl="0" algn="l">
              <a:spcBef>
                <a:spcPts val="0"/>
              </a:spcBef>
              <a:spcAft>
                <a:spcPts val="0"/>
              </a:spcAft>
              <a:buSzPts val="1300"/>
              <a:buChar char="●"/>
            </a:pPr>
            <a:r>
              <a:rPr lang="en"/>
              <a:t>69% and 27% of the DF-W videos found on Youtube and Bilibili, respectively, have over 1,000 views</a:t>
            </a:r>
            <a:endParaRPr/>
          </a:p>
          <a:p>
            <a:pPr indent="-311150" lvl="0" marL="457200" rtl="0" algn="l">
              <a:spcBef>
                <a:spcPts val="0"/>
              </a:spcBef>
              <a:spcAft>
                <a:spcPts val="0"/>
              </a:spcAft>
              <a:buSzPts val="1300"/>
              <a:buChar char="●"/>
            </a:pPr>
            <a:r>
              <a:rPr lang="en"/>
              <a:t>Youtube is dominated by a few deepfake content creators, while Bilibili has many relatively popular creators</a:t>
            </a:r>
            <a:endParaRPr/>
          </a:p>
          <a:p>
            <a:pPr indent="-298450" lvl="1" marL="914400" rtl="0" algn="l">
              <a:spcBef>
                <a:spcPts val="0"/>
              </a:spcBef>
              <a:spcAft>
                <a:spcPts val="0"/>
              </a:spcAft>
              <a:buSzPts val="1100"/>
              <a:buChar char="○"/>
            </a:pPr>
            <a:r>
              <a:rPr lang="en"/>
              <a:t>Generation methods/defenses for large and small creators may differ because of different resources available to each</a:t>
            </a:r>
            <a:endParaRPr/>
          </a:p>
        </p:txBody>
      </p:sp>
      <p:pic>
        <p:nvPicPr>
          <p:cNvPr id="148" name="Google Shape;148;p23"/>
          <p:cNvPicPr preferRelativeResize="0"/>
          <p:nvPr/>
        </p:nvPicPr>
        <p:blipFill>
          <a:blip r:embed="rId3">
            <a:alphaModFix/>
          </a:blip>
          <a:stretch>
            <a:fillRect/>
          </a:stretch>
        </p:blipFill>
        <p:spPr>
          <a:xfrm>
            <a:off x="5773350" y="2006250"/>
            <a:ext cx="3218250" cy="2375460"/>
          </a:xfrm>
          <a:prstGeom prst="rect">
            <a:avLst/>
          </a:prstGeom>
          <a:noFill/>
          <a:ln>
            <a:noFill/>
          </a:ln>
        </p:spPr>
      </p:pic>
      <p:sp>
        <p:nvSpPr>
          <p:cNvPr id="149" name="Google Shape;149;p23"/>
          <p:cNvSpPr txBox="1"/>
          <p:nvPr/>
        </p:nvSpPr>
        <p:spPr>
          <a:xfrm>
            <a:off x="5754825" y="4579225"/>
            <a:ext cx="32553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Pu, et al</a:t>
            </a:r>
            <a:r>
              <a:rPr lang="en" sz="800"/>
              <a:t>. 2021. Deepfake Videos in the Wild: Analysis and Detection. In </a:t>
            </a:r>
            <a:r>
              <a:rPr i="1" lang="en" sz="800"/>
              <a:t>Proceedings of the Web Conference 2021</a:t>
            </a:r>
            <a:r>
              <a:rPr lang="en" sz="800"/>
              <a:t> (</a:t>
            </a:r>
            <a:r>
              <a:rPr i="1" lang="en" sz="800"/>
              <a:t>WWW '21</a:t>
            </a:r>
            <a:r>
              <a:rPr lang="en" sz="800"/>
              <a:t>).</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setup</a:t>
            </a:r>
            <a:endParaRPr/>
          </a:p>
        </p:txBody>
      </p:sp>
      <p:sp>
        <p:nvSpPr>
          <p:cNvPr id="155" name="Google Shape;155;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Modifications to existing classifiers</a:t>
            </a:r>
            <a:endParaRPr b="1" sz="1500"/>
          </a:p>
          <a:p>
            <a:pPr indent="-311150" lvl="0" marL="457200" rtl="0" algn="l">
              <a:spcBef>
                <a:spcPts val="1200"/>
              </a:spcBef>
              <a:spcAft>
                <a:spcPts val="0"/>
              </a:spcAft>
              <a:buSzPts val="1300"/>
              <a:buChar char="●"/>
            </a:pPr>
            <a:r>
              <a:rPr lang="en"/>
              <a:t>Most existing classifiers treat detection as a binary frame-by-frame decision which yields high performance</a:t>
            </a:r>
            <a:endParaRPr/>
          </a:p>
          <a:p>
            <a:pPr indent="-311150" lvl="0" marL="457200" rtl="0" algn="l">
              <a:spcBef>
                <a:spcPts val="0"/>
              </a:spcBef>
              <a:spcAft>
                <a:spcPts val="0"/>
              </a:spcAft>
              <a:buSzPts val="1300"/>
              <a:buChar char="●"/>
            </a:pPr>
            <a:r>
              <a:rPr lang="en"/>
              <a:t>Video-level classification just uses the average of each frame</a:t>
            </a:r>
            <a:endParaRPr/>
          </a:p>
          <a:p>
            <a:pPr indent="-298450" lvl="1" marL="914400" rtl="0" algn="l">
              <a:spcBef>
                <a:spcPts val="0"/>
              </a:spcBef>
              <a:spcAft>
                <a:spcPts val="0"/>
              </a:spcAft>
              <a:buSzPts val="1100"/>
              <a:buChar char="○"/>
            </a:pPr>
            <a:r>
              <a:rPr lang="en"/>
              <a:t>Problem: DF-W videos have a lot of unmodified frames which skew this metric</a:t>
            </a:r>
            <a:endParaRPr/>
          </a:p>
          <a:p>
            <a:pPr indent="-311150" lvl="0" marL="457200" rtl="0" algn="l">
              <a:spcBef>
                <a:spcPts val="0"/>
              </a:spcBef>
              <a:spcAft>
                <a:spcPts val="0"/>
              </a:spcAft>
              <a:buSzPts val="1300"/>
              <a:buChar char="●"/>
            </a:pPr>
            <a:r>
              <a:rPr lang="en"/>
              <a:t>Better approach: calculate video-level decision by averaging the top ~33% of frame-level probabilities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Detection methodologies</a:t>
            </a:r>
            <a:endParaRPr/>
          </a:p>
        </p:txBody>
      </p:sp>
      <p:sp>
        <p:nvSpPr>
          <p:cNvPr id="161" name="Google Shape;161;p25"/>
          <p:cNvSpPr txBox="1"/>
          <p:nvPr>
            <p:ph idx="1" type="body"/>
          </p:nvPr>
        </p:nvSpPr>
        <p:spPr>
          <a:xfrm>
            <a:off x="729450" y="2078875"/>
            <a:ext cx="3618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Supervised models:</a:t>
            </a:r>
            <a:endParaRPr sz="1500"/>
          </a:p>
          <a:p>
            <a:pPr indent="-311150" lvl="0" marL="457200" rtl="0" algn="l">
              <a:spcBef>
                <a:spcPts val="1200"/>
              </a:spcBef>
              <a:spcAft>
                <a:spcPts val="0"/>
              </a:spcAft>
              <a:buSzPts val="1300"/>
              <a:buChar char="●"/>
            </a:pPr>
            <a:r>
              <a:rPr lang="en"/>
              <a:t>CapsuleForensics: reported 92% accuracy</a:t>
            </a:r>
            <a:endParaRPr/>
          </a:p>
          <a:p>
            <a:pPr indent="-311150" lvl="0" marL="457200" rtl="0" algn="l">
              <a:spcBef>
                <a:spcPts val="0"/>
              </a:spcBef>
              <a:spcAft>
                <a:spcPts val="0"/>
              </a:spcAft>
              <a:buSzPts val="1300"/>
              <a:buChar char="●"/>
            </a:pPr>
            <a:r>
              <a:rPr lang="en"/>
              <a:t>Xception: 99% accuracy</a:t>
            </a:r>
            <a:endParaRPr/>
          </a:p>
          <a:p>
            <a:pPr indent="-311150" lvl="0" marL="457200" rtl="0" algn="l">
              <a:spcBef>
                <a:spcPts val="0"/>
              </a:spcBef>
              <a:spcAft>
                <a:spcPts val="0"/>
              </a:spcAft>
              <a:buSzPts val="1300"/>
              <a:buChar char="●"/>
            </a:pPr>
            <a:r>
              <a:rPr lang="en"/>
              <a:t>MesoNet: 97% accuracy</a:t>
            </a:r>
            <a:endParaRPr/>
          </a:p>
          <a:p>
            <a:pPr indent="-311150" lvl="0" marL="457200" rtl="0" algn="l">
              <a:spcBef>
                <a:spcPts val="0"/>
              </a:spcBef>
              <a:spcAft>
                <a:spcPts val="0"/>
              </a:spcAft>
              <a:buSzPts val="1300"/>
              <a:buChar char="●"/>
            </a:pPr>
            <a:r>
              <a:rPr lang="en"/>
              <a:t>Multi-Task: 92% accuracy</a:t>
            </a:r>
            <a:endParaRPr/>
          </a:p>
        </p:txBody>
      </p:sp>
      <p:sp>
        <p:nvSpPr>
          <p:cNvPr id="162" name="Google Shape;162;p25"/>
          <p:cNvSpPr txBox="1"/>
          <p:nvPr/>
        </p:nvSpPr>
        <p:spPr>
          <a:xfrm>
            <a:off x="4969900" y="2078875"/>
            <a:ext cx="30000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accent1"/>
                </a:solidFill>
                <a:latin typeface="Lato"/>
                <a:ea typeface="Lato"/>
                <a:cs typeface="Lato"/>
                <a:sym typeface="Lato"/>
              </a:rPr>
              <a:t>Unsupervised models</a:t>
            </a:r>
            <a:endParaRPr b="1" sz="1500">
              <a:solidFill>
                <a:schemeClr val="accent1"/>
              </a:solidFill>
              <a:latin typeface="Lato"/>
              <a:ea typeface="Lato"/>
              <a:cs typeface="Lato"/>
              <a:sym typeface="Lato"/>
            </a:endParaRPr>
          </a:p>
          <a:p>
            <a:pPr indent="-311150" lvl="0" marL="457200" rtl="0" algn="l">
              <a:lnSpc>
                <a:spcPct val="115000"/>
              </a:lnSpc>
              <a:spcBef>
                <a:spcPts val="1200"/>
              </a:spcBef>
              <a:spcAft>
                <a:spcPts val="0"/>
              </a:spcAft>
              <a:buClr>
                <a:schemeClr val="accent1"/>
              </a:buClr>
              <a:buSzPts val="1300"/>
              <a:buFont typeface="Lato"/>
              <a:buChar char="●"/>
            </a:pPr>
            <a:r>
              <a:rPr lang="en" sz="1300">
                <a:solidFill>
                  <a:schemeClr val="accent1"/>
                </a:solidFill>
                <a:latin typeface="Lato"/>
                <a:ea typeface="Lato"/>
                <a:cs typeface="Lato"/>
                <a:sym typeface="Lato"/>
              </a:rPr>
              <a:t>FWA: 99.9% accuracy</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DSP-FWA: Not reported</a:t>
            </a:r>
            <a:endParaRPr/>
          </a:p>
        </p:txBody>
      </p:sp>
      <p:sp>
        <p:nvSpPr>
          <p:cNvPr id="163" name="Google Shape;163;p25"/>
          <p:cNvSpPr txBox="1"/>
          <p:nvPr/>
        </p:nvSpPr>
        <p:spPr>
          <a:xfrm>
            <a:off x="2866500" y="4130675"/>
            <a:ext cx="3414600" cy="535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Lato"/>
                <a:ea typeface="Lato"/>
                <a:cs typeface="Lato"/>
                <a:sym typeface="Lato"/>
              </a:rPr>
              <a:t>All models report &gt;90% accuracy</a:t>
            </a:r>
            <a:endParaRPr b="1" sz="16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results</a:t>
            </a:r>
            <a:endParaRPr/>
          </a:p>
        </p:txBody>
      </p:sp>
      <p:pic>
        <p:nvPicPr>
          <p:cNvPr id="169" name="Google Shape;169;p26"/>
          <p:cNvPicPr preferRelativeResize="0"/>
          <p:nvPr/>
        </p:nvPicPr>
        <p:blipFill>
          <a:blip r:embed="rId3">
            <a:alphaModFix/>
          </a:blip>
          <a:stretch>
            <a:fillRect/>
          </a:stretch>
        </p:blipFill>
        <p:spPr>
          <a:xfrm>
            <a:off x="152400" y="2006250"/>
            <a:ext cx="8839200" cy="2657682"/>
          </a:xfrm>
          <a:prstGeom prst="rect">
            <a:avLst/>
          </a:prstGeom>
          <a:noFill/>
          <a:ln>
            <a:noFill/>
          </a:ln>
        </p:spPr>
      </p:pic>
      <p:sp>
        <p:nvSpPr>
          <p:cNvPr id="170" name="Google Shape;170;p26"/>
          <p:cNvSpPr txBox="1"/>
          <p:nvPr/>
        </p:nvSpPr>
        <p:spPr>
          <a:xfrm>
            <a:off x="152400" y="4663925"/>
            <a:ext cx="32553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Pu, et al. 2021. Deepfake Videos in the Wild: Analysis and Detection. In </a:t>
            </a:r>
            <a:r>
              <a:rPr i="1" lang="en" sz="800"/>
              <a:t>Proceedings of the Web Conference 2021</a:t>
            </a:r>
            <a:r>
              <a:rPr lang="en" sz="800"/>
              <a:t> (</a:t>
            </a:r>
            <a:r>
              <a:rPr i="1" lang="en" sz="800"/>
              <a:t>WWW '21</a:t>
            </a:r>
            <a:r>
              <a:rPr lang="en" sz="800"/>
              <a:t>).</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176" name="Google Shape;176;p27"/>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Classifiers fail to generalize to real-world deepfake videos</a:t>
            </a:r>
            <a:endParaRPr b="1" sz="1500"/>
          </a:p>
          <a:p>
            <a:pPr indent="-311150" lvl="0" marL="457200" rtl="0" algn="l">
              <a:spcBef>
                <a:spcPts val="1200"/>
              </a:spcBef>
              <a:spcAft>
                <a:spcPts val="0"/>
              </a:spcAft>
              <a:buSzPts val="1300"/>
              <a:buChar char="●"/>
            </a:pPr>
            <a:r>
              <a:rPr lang="en"/>
              <a:t>Highest performance on DF-W dataset is F1-score of 77%</a:t>
            </a:r>
            <a:endParaRPr/>
          </a:p>
          <a:p>
            <a:pPr indent="-311150" lvl="0" marL="457200" rtl="0" algn="l">
              <a:spcBef>
                <a:spcPts val="0"/>
              </a:spcBef>
              <a:spcAft>
                <a:spcPts val="0"/>
              </a:spcAft>
              <a:buSzPts val="1300"/>
              <a:buChar char="●"/>
            </a:pPr>
            <a:r>
              <a:rPr lang="en"/>
              <a:t>Similarly poor performance generalizing even to simpler DF-R dataset: best performance is F1-score of 72%</a:t>
            </a:r>
            <a:endParaRPr/>
          </a:p>
        </p:txBody>
      </p:sp>
      <p:pic>
        <p:nvPicPr>
          <p:cNvPr id="177" name="Google Shape;177;p27"/>
          <p:cNvPicPr preferRelativeResize="0"/>
          <p:nvPr/>
        </p:nvPicPr>
        <p:blipFill>
          <a:blip r:embed="rId3">
            <a:alphaModFix/>
          </a:blip>
          <a:stretch>
            <a:fillRect/>
          </a:stretch>
        </p:blipFill>
        <p:spPr>
          <a:xfrm>
            <a:off x="4702425" y="1853850"/>
            <a:ext cx="4051050" cy="1210575"/>
          </a:xfrm>
          <a:prstGeom prst="rect">
            <a:avLst/>
          </a:prstGeom>
          <a:noFill/>
          <a:ln>
            <a:noFill/>
          </a:ln>
        </p:spPr>
      </p:pic>
      <p:sp>
        <p:nvSpPr>
          <p:cNvPr id="178" name="Google Shape;178;p27"/>
          <p:cNvSpPr txBox="1"/>
          <p:nvPr/>
        </p:nvSpPr>
        <p:spPr>
          <a:xfrm>
            <a:off x="4702425" y="3064425"/>
            <a:ext cx="32553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Pu, et al. 2021. Deepfake Videos in the Wild: Analysis and Detection. In </a:t>
            </a:r>
            <a:r>
              <a:rPr i="1" lang="en" sz="800"/>
              <a:t>Proceedings of the Web Conference 2021</a:t>
            </a:r>
            <a:r>
              <a:rPr lang="en" sz="800"/>
              <a:t> (</a:t>
            </a:r>
            <a:r>
              <a:rPr i="1" lang="en" sz="800"/>
              <a:t>WWW '21</a:t>
            </a:r>
            <a:r>
              <a:rPr lang="en" sz="800"/>
              <a:t>).</a:t>
            </a:r>
            <a:endParaRPr sz="800"/>
          </a:p>
        </p:txBody>
      </p:sp>
      <p:sp>
        <p:nvSpPr>
          <p:cNvPr id="179" name="Google Shape;179;p27"/>
          <p:cNvSpPr txBox="1"/>
          <p:nvPr/>
        </p:nvSpPr>
        <p:spPr>
          <a:xfrm>
            <a:off x="5227950" y="3691225"/>
            <a:ext cx="3000000" cy="113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500">
                <a:solidFill>
                  <a:schemeClr val="accent1"/>
                </a:solidFill>
                <a:latin typeface="Lato"/>
                <a:ea typeface="Lato"/>
                <a:cs typeface="Lato"/>
                <a:sym typeface="Lato"/>
              </a:rPr>
              <a:t>Best performers work reasonably well on DFL, the most common generation method</a:t>
            </a:r>
            <a:endParaRPr b="1" sz="15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Exploring sources of failure</a:t>
            </a:r>
            <a:endParaRPr/>
          </a:p>
        </p:txBody>
      </p:sp>
      <p:sp>
        <p:nvSpPr>
          <p:cNvPr id="185" name="Google Shape;185;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500"/>
              <a:t>Racial bias</a:t>
            </a:r>
            <a:endParaRPr b="1" sz="1500"/>
          </a:p>
          <a:p>
            <a:pPr indent="-304958" lvl="0" marL="457200" rtl="0" algn="l">
              <a:spcBef>
                <a:spcPts val="1200"/>
              </a:spcBef>
              <a:spcAft>
                <a:spcPts val="0"/>
              </a:spcAft>
              <a:buSzPct val="100000"/>
              <a:buChar char="●"/>
            </a:pPr>
            <a:r>
              <a:rPr lang="en"/>
              <a:t>Deepfake detection schemes depend on facial detection software which is known to suffer from racial bias</a:t>
            </a:r>
            <a:endParaRPr/>
          </a:p>
          <a:p>
            <a:pPr indent="-304958" lvl="0" marL="457200" rtl="0" algn="l">
              <a:spcBef>
                <a:spcPts val="0"/>
              </a:spcBef>
              <a:spcAft>
                <a:spcPts val="0"/>
              </a:spcAft>
              <a:buSzPct val="100000"/>
              <a:buChar char="●"/>
            </a:pPr>
            <a:r>
              <a:rPr lang="en"/>
              <a:t>Best overall performer (CapsuleForensics): 48% F1 score for Asian faces vs 72% and 74% for Caucasian and Black faces</a:t>
            </a:r>
            <a:endParaRPr/>
          </a:p>
          <a:p>
            <a:pPr indent="0" lvl="0" marL="0" rtl="0" algn="l">
              <a:spcBef>
                <a:spcPts val="1200"/>
              </a:spcBef>
              <a:spcAft>
                <a:spcPts val="0"/>
              </a:spcAft>
              <a:buNone/>
            </a:pPr>
            <a:r>
              <a:rPr b="1" lang="en" sz="1500"/>
              <a:t>External features</a:t>
            </a:r>
            <a:endParaRPr b="1" sz="1500"/>
          </a:p>
          <a:p>
            <a:pPr indent="-304958" lvl="0" marL="457200" rtl="0" algn="l">
              <a:spcBef>
                <a:spcPts val="1200"/>
              </a:spcBef>
              <a:spcAft>
                <a:spcPts val="0"/>
              </a:spcAft>
              <a:buSzPct val="100000"/>
              <a:buChar char="●"/>
            </a:pPr>
            <a:r>
              <a:rPr lang="en"/>
              <a:t>Introducing relevant background features around a face makes CapsuleForensics 4.8x more likely to mis-classify a video as real</a:t>
            </a:r>
            <a:endParaRPr/>
          </a:p>
          <a:p>
            <a:pPr indent="-304958" lvl="0" marL="457200" rtl="0" algn="l">
              <a:spcBef>
                <a:spcPts val="0"/>
              </a:spcBef>
              <a:spcAft>
                <a:spcPts val="0"/>
              </a:spcAft>
              <a:buSzPct val="100000"/>
              <a:buChar char="●"/>
            </a:pPr>
            <a:r>
              <a:rPr lang="en"/>
              <a:t>Recognizing facial boundaries to cut out background features is critical for deepfake detection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Improving detection performance</a:t>
            </a:r>
            <a:endParaRPr/>
          </a:p>
        </p:txBody>
      </p:sp>
      <p:sp>
        <p:nvSpPr>
          <p:cNvPr id="191" name="Google Shape;191;p29"/>
          <p:cNvSpPr txBox="1"/>
          <p:nvPr/>
        </p:nvSpPr>
        <p:spPr>
          <a:xfrm>
            <a:off x="729450" y="4203525"/>
            <a:ext cx="3414600" cy="6510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Lato"/>
                <a:ea typeface="Lato"/>
                <a:cs typeface="Lato"/>
                <a:sym typeface="Lato"/>
              </a:rPr>
              <a:t>Domain Adaptation (DA): retraining with a subset of DF-W</a:t>
            </a:r>
            <a:endParaRPr b="1" sz="1600">
              <a:solidFill>
                <a:schemeClr val="accent1"/>
              </a:solidFill>
              <a:latin typeface="Lato"/>
              <a:ea typeface="Lato"/>
              <a:cs typeface="Lato"/>
              <a:sym typeface="Lato"/>
            </a:endParaRPr>
          </a:p>
        </p:txBody>
      </p:sp>
      <p:sp>
        <p:nvSpPr>
          <p:cNvPr id="192" name="Google Shape;192;p29"/>
          <p:cNvSpPr txBox="1"/>
          <p:nvPr/>
        </p:nvSpPr>
        <p:spPr>
          <a:xfrm>
            <a:off x="5003550" y="4203525"/>
            <a:ext cx="3414600" cy="6510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Lato"/>
                <a:ea typeface="Lato"/>
                <a:cs typeface="Lato"/>
                <a:sym typeface="Lato"/>
              </a:rPr>
              <a:t>Source Expansion</a:t>
            </a:r>
            <a:r>
              <a:rPr b="1" lang="en" sz="1600">
                <a:solidFill>
                  <a:schemeClr val="accent1"/>
                </a:solidFill>
                <a:latin typeface="Lato"/>
                <a:ea typeface="Lato"/>
                <a:cs typeface="Lato"/>
                <a:sym typeface="Lato"/>
              </a:rPr>
              <a:t> (SE): retraining with a subset of DF-R</a:t>
            </a:r>
            <a:endParaRPr b="1" sz="1600">
              <a:solidFill>
                <a:schemeClr val="accent1"/>
              </a:solidFill>
              <a:latin typeface="Lato"/>
              <a:ea typeface="Lato"/>
              <a:cs typeface="Lato"/>
              <a:sym typeface="Lato"/>
            </a:endParaRPr>
          </a:p>
        </p:txBody>
      </p:sp>
      <p:pic>
        <p:nvPicPr>
          <p:cNvPr id="193" name="Google Shape;193;p29"/>
          <p:cNvPicPr preferRelativeResize="0"/>
          <p:nvPr/>
        </p:nvPicPr>
        <p:blipFill>
          <a:blip r:embed="rId3">
            <a:alphaModFix/>
          </a:blip>
          <a:stretch>
            <a:fillRect/>
          </a:stretch>
        </p:blipFill>
        <p:spPr>
          <a:xfrm>
            <a:off x="2193250" y="1933925"/>
            <a:ext cx="4761110" cy="2044875"/>
          </a:xfrm>
          <a:prstGeom prst="rect">
            <a:avLst/>
          </a:prstGeom>
          <a:noFill/>
          <a:ln>
            <a:noFill/>
          </a:ln>
        </p:spPr>
      </p:pic>
      <p:sp>
        <p:nvSpPr>
          <p:cNvPr id="194" name="Google Shape;194;p29"/>
          <p:cNvSpPr txBox="1"/>
          <p:nvPr/>
        </p:nvSpPr>
        <p:spPr>
          <a:xfrm>
            <a:off x="7039075" y="1933925"/>
            <a:ext cx="1663500" cy="9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Pu, et al. 2021. Deepfake Videos in the Wild: Analysis and Detection. In </a:t>
            </a:r>
            <a:r>
              <a:rPr i="1" lang="en" sz="800"/>
              <a:t>Proceedings of the Web Conference 2021</a:t>
            </a:r>
            <a:r>
              <a:rPr lang="en" sz="800"/>
              <a:t> (</a:t>
            </a:r>
            <a:r>
              <a:rPr i="1" lang="en" sz="800"/>
              <a:t>WWW '21</a:t>
            </a:r>
            <a:r>
              <a:rPr lang="en" sz="800"/>
              <a:t>).</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Retraining performance</a:t>
            </a:r>
            <a:endParaRPr/>
          </a:p>
        </p:txBody>
      </p:sp>
      <p:sp>
        <p:nvSpPr>
          <p:cNvPr id="200" name="Google Shape;200;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Retraining improves model performance with some </a:t>
            </a:r>
            <a:r>
              <a:rPr b="1" lang="en" sz="1500"/>
              <a:t>caveats:</a:t>
            </a:r>
            <a:endParaRPr b="1" sz="1500"/>
          </a:p>
          <a:p>
            <a:pPr indent="-311150" lvl="0" marL="457200" rtl="0" algn="l">
              <a:spcBef>
                <a:spcPts val="1200"/>
              </a:spcBef>
              <a:spcAft>
                <a:spcPts val="0"/>
              </a:spcAft>
              <a:buSzPts val="1300"/>
              <a:buChar char="●"/>
            </a:pPr>
            <a:r>
              <a:rPr lang="en"/>
              <a:t>Potentially overfitting to the retraining dataset:</a:t>
            </a:r>
            <a:endParaRPr/>
          </a:p>
          <a:p>
            <a:pPr indent="-298450" lvl="1" marL="914400" rtl="0" algn="l">
              <a:spcBef>
                <a:spcPts val="0"/>
              </a:spcBef>
              <a:spcAft>
                <a:spcPts val="0"/>
              </a:spcAft>
              <a:buSzPts val="1100"/>
              <a:buChar char="○"/>
            </a:pPr>
            <a:r>
              <a:rPr lang="en"/>
              <a:t>Domain adaptation improves CapsuleForensics’s performance on DF-W and degrades it on DF-R</a:t>
            </a:r>
            <a:endParaRPr/>
          </a:p>
          <a:p>
            <a:pPr indent="-298450" lvl="1" marL="914400" rtl="0" algn="l">
              <a:spcBef>
                <a:spcPts val="0"/>
              </a:spcBef>
              <a:spcAft>
                <a:spcPts val="0"/>
              </a:spcAft>
              <a:buSzPts val="1100"/>
              <a:buChar char="○"/>
            </a:pPr>
            <a:r>
              <a:rPr lang="en"/>
              <a:t>Similarly, source expansion improves performance on DF-R and </a:t>
            </a:r>
            <a:r>
              <a:rPr lang="en"/>
              <a:t>degrades it on DF-W</a:t>
            </a:r>
            <a:endParaRPr/>
          </a:p>
          <a:p>
            <a:pPr indent="-311150" lvl="0" marL="457200" rtl="0" algn="l">
              <a:spcBef>
                <a:spcPts val="0"/>
              </a:spcBef>
              <a:spcAft>
                <a:spcPts val="0"/>
              </a:spcAft>
              <a:buSzPts val="1300"/>
              <a:buChar char="●"/>
            </a:pPr>
            <a:r>
              <a:rPr lang="en"/>
              <a:t>Not all models are amenable to retraining through transfer learning:</a:t>
            </a:r>
            <a:endParaRPr/>
          </a:p>
          <a:p>
            <a:pPr indent="-298450" lvl="1" marL="914400" rtl="0" algn="l">
              <a:spcBef>
                <a:spcPts val="0"/>
              </a:spcBef>
              <a:spcAft>
                <a:spcPts val="0"/>
              </a:spcAft>
              <a:buSzPts val="1100"/>
              <a:buChar char="○"/>
            </a:pPr>
            <a:r>
              <a:rPr lang="en"/>
              <a:t>Domain adaptation degrades MesoNet’s performance on DF-W</a:t>
            </a:r>
            <a:endParaRPr/>
          </a:p>
          <a:p>
            <a:pPr indent="-298450" lvl="1" marL="914400" rtl="0" algn="l">
              <a:spcBef>
                <a:spcPts val="0"/>
              </a:spcBef>
              <a:spcAft>
                <a:spcPts val="0"/>
              </a:spcAft>
              <a:buSzPts val="1100"/>
              <a:buChar char="○"/>
            </a:pPr>
            <a:r>
              <a:rPr lang="en"/>
              <a:t>Authors propose this may be due to information capacity of each net: CapsuleNet is 140x larger than MesoNet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deepfake detection models</a:t>
            </a:r>
            <a:endParaRPr/>
          </a:p>
        </p:txBody>
      </p:sp>
      <p:sp>
        <p:nvSpPr>
          <p:cNvPr id="206" name="Google Shape;206;p31"/>
          <p:cNvSpPr txBox="1"/>
          <p:nvPr>
            <p:ph idx="1" type="body"/>
          </p:nvPr>
        </p:nvSpPr>
        <p:spPr>
          <a:xfrm>
            <a:off x="729450" y="1853850"/>
            <a:ext cx="384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Instead of research models, outsource detection to the public through competitions</a:t>
            </a:r>
            <a:endParaRPr b="1" sz="1500"/>
          </a:p>
          <a:p>
            <a:pPr indent="-311150" lvl="0" marL="457200" rtl="0" algn="l">
              <a:spcBef>
                <a:spcPts val="1200"/>
              </a:spcBef>
              <a:spcAft>
                <a:spcPts val="0"/>
              </a:spcAft>
              <a:buSzPts val="1300"/>
              <a:buChar char="●"/>
            </a:pPr>
            <a:r>
              <a:rPr lang="en"/>
              <a:t>Combination of 7 different models</a:t>
            </a:r>
            <a:endParaRPr/>
          </a:p>
          <a:p>
            <a:pPr indent="-311150" lvl="0" marL="457200" rtl="0" algn="l">
              <a:spcBef>
                <a:spcPts val="0"/>
              </a:spcBef>
              <a:spcAft>
                <a:spcPts val="0"/>
              </a:spcAft>
              <a:buSzPts val="1300"/>
              <a:buChar char="●"/>
            </a:pPr>
            <a:r>
              <a:rPr lang="en"/>
              <a:t>Pretrained on largest dataset evaluated (13x more videos than CapsuleForensics)</a:t>
            </a:r>
            <a:endParaRPr/>
          </a:p>
          <a:p>
            <a:pPr indent="-311150" lvl="0" marL="457200" rtl="0" algn="l">
              <a:spcBef>
                <a:spcPts val="0"/>
              </a:spcBef>
              <a:spcAft>
                <a:spcPts val="0"/>
              </a:spcAft>
              <a:buSzPts val="1300"/>
              <a:buChar char="●"/>
            </a:pPr>
            <a:r>
              <a:rPr lang="en"/>
              <a:t>Outperforms research models without DA/SE</a:t>
            </a:r>
            <a:endParaRPr/>
          </a:p>
        </p:txBody>
      </p:sp>
      <p:pic>
        <p:nvPicPr>
          <p:cNvPr id="207" name="Google Shape;207;p31"/>
          <p:cNvPicPr preferRelativeResize="0"/>
          <p:nvPr/>
        </p:nvPicPr>
        <p:blipFill>
          <a:blip r:embed="rId3">
            <a:alphaModFix/>
          </a:blip>
          <a:stretch>
            <a:fillRect/>
          </a:stretch>
        </p:blipFill>
        <p:spPr>
          <a:xfrm>
            <a:off x="5454678" y="1956850"/>
            <a:ext cx="1341420" cy="2724150"/>
          </a:xfrm>
          <a:prstGeom prst="rect">
            <a:avLst/>
          </a:prstGeom>
          <a:noFill/>
          <a:ln>
            <a:noFill/>
          </a:ln>
        </p:spPr>
      </p:pic>
      <p:pic>
        <p:nvPicPr>
          <p:cNvPr id="208" name="Google Shape;208;p31"/>
          <p:cNvPicPr preferRelativeResize="0"/>
          <p:nvPr/>
        </p:nvPicPr>
        <p:blipFill>
          <a:blip r:embed="rId4">
            <a:alphaModFix/>
          </a:blip>
          <a:stretch>
            <a:fillRect/>
          </a:stretch>
        </p:blipFill>
        <p:spPr>
          <a:xfrm>
            <a:off x="6796097" y="1956850"/>
            <a:ext cx="1222041" cy="2724149"/>
          </a:xfrm>
          <a:prstGeom prst="rect">
            <a:avLst/>
          </a:prstGeom>
          <a:noFill/>
          <a:ln>
            <a:noFill/>
          </a:ln>
        </p:spPr>
      </p:pic>
      <p:sp>
        <p:nvSpPr>
          <p:cNvPr id="209" name="Google Shape;209;p31"/>
          <p:cNvSpPr txBox="1"/>
          <p:nvPr/>
        </p:nvSpPr>
        <p:spPr>
          <a:xfrm>
            <a:off x="295375" y="4114950"/>
            <a:ext cx="4949400" cy="8895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Lato"/>
                <a:ea typeface="Lato"/>
                <a:cs typeface="Lato"/>
                <a:sym typeface="Lato"/>
              </a:rPr>
              <a:t>Conclusion: Deepfake videos are a pervasive problem which existing research datasets and ML models fail to represent and detect</a:t>
            </a:r>
            <a:endParaRPr b="1" sz="16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Deepfakes?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Char char="●"/>
            </a:pPr>
            <a:r>
              <a:rPr lang="en" sz="1800">
                <a:latin typeface="Arial"/>
                <a:ea typeface="Arial"/>
                <a:cs typeface="Arial"/>
                <a:sym typeface="Arial"/>
              </a:rPr>
              <a:t>a way of manipulating video content where the face of a person is swapped in by another face, using Deep Neural Network-based methods</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 sz="1800">
                <a:latin typeface="Arial"/>
                <a:ea typeface="Arial"/>
                <a:cs typeface="Arial"/>
                <a:sym typeface="Arial"/>
              </a:rPr>
              <a:t>raises serious ethical issues because they can be misused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550">
                <a:solidFill>
                  <a:srgbClr val="000000"/>
                </a:solidFill>
                <a:latin typeface="Arial"/>
                <a:ea typeface="Arial"/>
                <a:cs typeface="Arial"/>
                <a:sym typeface="Arial"/>
              </a:rPr>
              <a:t>DeepFaceLab: Integrated, flexible and extensible face-swapping framework</a:t>
            </a:r>
            <a:endParaRPr sz="2550"/>
          </a:p>
        </p:txBody>
      </p:sp>
      <p:sp>
        <p:nvSpPr>
          <p:cNvPr id="215" name="Google Shape;215;p3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500">
                <a:solidFill>
                  <a:srgbClr val="000000"/>
                </a:solidFill>
                <a:latin typeface="Arial"/>
                <a:ea typeface="Arial"/>
                <a:cs typeface="Arial"/>
                <a:sym typeface="Arial"/>
              </a:rPr>
              <a:t>Ivan Petrov, et.al.</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Archeologist </a:t>
            </a:r>
            <a:endParaRPr sz="15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221" name="Google Shape;221;p33"/>
          <p:cNvSpPr txBox="1"/>
          <p:nvPr>
            <p:ph idx="1" type="body"/>
          </p:nvPr>
        </p:nvSpPr>
        <p:spPr>
          <a:xfrm>
            <a:off x="729450" y="2078875"/>
            <a:ext cx="7688700" cy="852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Assisting research in identifying manipulated videos</a:t>
            </a:r>
            <a:endParaRPr/>
          </a:p>
        </p:txBody>
      </p:sp>
      <p:pic>
        <p:nvPicPr>
          <p:cNvPr id="222" name="Google Shape;222;p33"/>
          <p:cNvPicPr preferRelativeResize="0"/>
          <p:nvPr/>
        </p:nvPicPr>
        <p:blipFill>
          <a:blip r:embed="rId3">
            <a:alphaModFix/>
          </a:blip>
          <a:stretch>
            <a:fillRect/>
          </a:stretch>
        </p:blipFill>
        <p:spPr>
          <a:xfrm>
            <a:off x="2518200" y="2735625"/>
            <a:ext cx="4871885" cy="1906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DeepFaceLab </a:t>
            </a:r>
            <a:r>
              <a:rPr lang="en"/>
              <a:t>Pipeline</a:t>
            </a:r>
            <a:endParaRPr/>
          </a:p>
        </p:txBody>
      </p:sp>
      <p:sp>
        <p:nvSpPr>
          <p:cNvPr id="228" name="Google Shape;228;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Extraction</a:t>
            </a:r>
            <a:endParaRPr/>
          </a:p>
          <a:p>
            <a:pPr indent="-311150" lvl="0" marL="457200" rtl="0" algn="l">
              <a:spcBef>
                <a:spcPts val="0"/>
              </a:spcBef>
              <a:spcAft>
                <a:spcPts val="0"/>
              </a:spcAft>
              <a:buSzPts val="1300"/>
              <a:buChar char="●"/>
            </a:pPr>
            <a:r>
              <a:rPr lang="en"/>
              <a:t>Training</a:t>
            </a:r>
            <a:endParaRPr/>
          </a:p>
          <a:p>
            <a:pPr indent="-311150" lvl="0" marL="457200" rtl="0" algn="l">
              <a:spcBef>
                <a:spcPts val="0"/>
              </a:spcBef>
              <a:spcAft>
                <a:spcPts val="0"/>
              </a:spcAft>
              <a:buSzPts val="1300"/>
              <a:buChar char="●"/>
            </a:pPr>
            <a:r>
              <a:rPr lang="en"/>
              <a:t>Conversion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5"/>
          <p:cNvPicPr preferRelativeResize="0"/>
          <p:nvPr/>
        </p:nvPicPr>
        <p:blipFill>
          <a:blip r:embed="rId3">
            <a:alphaModFix/>
          </a:blip>
          <a:stretch>
            <a:fillRect/>
          </a:stretch>
        </p:blipFill>
        <p:spPr>
          <a:xfrm>
            <a:off x="2714325" y="1895987"/>
            <a:ext cx="6620201" cy="2556925"/>
          </a:xfrm>
          <a:prstGeom prst="rect">
            <a:avLst/>
          </a:prstGeom>
          <a:noFill/>
          <a:ln>
            <a:noFill/>
          </a:ln>
        </p:spPr>
      </p:pic>
      <p:sp>
        <p:nvSpPr>
          <p:cNvPr id="234" name="Google Shape;23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Extraction</a:t>
            </a:r>
            <a:endParaRPr/>
          </a:p>
        </p:txBody>
      </p:sp>
      <p:sp>
        <p:nvSpPr>
          <p:cNvPr id="235" name="Google Shape;235;p35"/>
          <p:cNvSpPr txBox="1"/>
          <p:nvPr>
            <p:ph idx="1" type="body"/>
          </p:nvPr>
        </p:nvSpPr>
        <p:spPr>
          <a:xfrm>
            <a:off x="729450" y="2078875"/>
            <a:ext cx="2282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250">
                <a:solidFill>
                  <a:srgbClr val="000000"/>
                </a:solidFill>
                <a:latin typeface="Arial"/>
                <a:ea typeface="Arial"/>
                <a:cs typeface="Arial"/>
                <a:sym typeface="Arial"/>
              </a:rPr>
              <a:t>Face Detection: detect faces in source and destination (S3FD face detector[1])</a:t>
            </a:r>
            <a:endParaRPr/>
          </a:p>
        </p:txBody>
      </p:sp>
      <p:sp>
        <p:nvSpPr>
          <p:cNvPr id="236" name="Google Shape;236;p35"/>
          <p:cNvSpPr txBox="1"/>
          <p:nvPr/>
        </p:nvSpPr>
        <p:spPr>
          <a:xfrm>
            <a:off x="509075" y="4495025"/>
            <a:ext cx="832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[1]Shifeng Zhang, Xiangyu Zhu, Zhen Lei, Hailin Shi, Xiaobo Wang, and Stan Z Li. S3fd: Single shot scale-invariant face detector. In Proceedings of the IEEE International Conference on Computer Vision, pages 192–201, 2017. 3</a:t>
            </a:r>
            <a:endParaRPr sz="1100">
              <a:latin typeface="Lato"/>
              <a:ea typeface="Lato"/>
              <a:cs typeface="Lato"/>
              <a:sym typeface="Lato"/>
            </a:endParaRPr>
          </a:p>
        </p:txBody>
      </p:sp>
      <p:sp>
        <p:nvSpPr>
          <p:cNvPr id="237" name="Google Shape;237;p35"/>
          <p:cNvSpPr/>
          <p:nvPr/>
        </p:nvSpPr>
        <p:spPr>
          <a:xfrm>
            <a:off x="3149475" y="2435500"/>
            <a:ext cx="2059500" cy="1785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6"/>
          <p:cNvPicPr preferRelativeResize="0"/>
          <p:nvPr/>
        </p:nvPicPr>
        <p:blipFill>
          <a:blip r:embed="rId3">
            <a:alphaModFix/>
          </a:blip>
          <a:stretch>
            <a:fillRect/>
          </a:stretch>
        </p:blipFill>
        <p:spPr>
          <a:xfrm>
            <a:off x="2714325" y="1895987"/>
            <a:ext cx="6620201" cy="2556925"/>
          </a:xfrm>
          <a:prstGeom prst="rect">
            <a:avLst/>
          </a:prstGeom>
          <a:noFill/>
          <a:ln>
            <a:noFill/>
          </a:ln>
        </p:spPr>
      </p:pic>
      <p:sp>
        <p:nvSpPr>
          <p:cNvPr id="243" name="Google Shape;243;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Extraction</a:t>
            </a:r>
            <a:endParaRPr/>
          </a:p>
        </p:txBody>
      </p:sp>
      <p:sp>
        <p:nvSpPr>
          <p:cNvPr id="244" name="Google Shape;244;p36"/>
          <p:cNvSpPr txBox="1"/>
          <p:nvPr>
            <p:ph idx="1" type="body"/>
          </p:nvPr>
        </p:nvSpPr>
        <p:spPr>
          <a:xfrm>
            <a:off x="729450" y="2078875"/>
            <a:ext cx="2282700" cy="2261100"/>
          </a:xfrm>
          <a:prstGeom prst="rect">
            <a:avLst/>
          </a:prstGeom>
        </p:spPr>
        <p:txBody>
          <a:bodyPr anchorCtr="0" anchor="t" bIns="91425" lIns="91425" spcFirstLastPara="1" rIns="91425" wrap="square" tIns="91425">
            <a:normAutofit fontScale="85000" lnSpcReduction="10000"/>
          </a:bodyPr>
          <a:lstStyle/>
          <a:p>
            <a:pPr indent="-298767" lvl="0" marL="457200" rtl="0" algn="l">
              <a:spcBef>
                <a:spcPts val="0"/>
              </a:spcBef>
              <a:spcAft>
                <a:spcPts val="0"/>
              </a:spcAft>
              <a:buSzPct val="104000"/>
              <a:buChar char="●"/>
            </a:pPr>
            <a:r>
              <a:rPr lang="en" sz="1250">
                <a:solidFill>
                  <a:srgbClr val="000000"/>
                </a:solidFill>
                <a:latin typeface="Arial"/>
                <a:ea typeface="Arial"/>
                <a:cs typeface="Arial"/>
                <a:sym typeface="Arial"/>
              </a:rPr>
              <a:t>Face Alignment: using two facial landmark algorithms - </a:t>
            </a:r>
            <a:endParaRPr sz="1250">
              <a:solidFill>
                <a:srgbClr val="000000"/>
              </a:solidFill>
              <a:latin typeface="Arial"/>
              <a:ea typeface="Arial"/>
              <a:cs typeface="Arial"/>
              <a:sym typeface="Arial"/>
            </a:endParaRPr>
          </a:p>
          <a:p>
            <a:pPr indent="-296068" lvl="1" marL="914400" rtl="0" algn="l">
              <a:spcBef>
                <a:spcPts val="0"/>
              </a:spcBef>
              <a:spcAft>
                <a:spcPts val="0"/>
              </a:spcAft>
              <a:buClr>
                <a:srgbClr val="000000"/>
              </a:buClr>
              <a:buSzPct val="100000"/>
              <a:buFont typeface="Arial"/>
              <a:buChar char="○"/>
            </a:pPr>
            <a:r>
              <a:rPr lang="en" sz="1250">
                <a:solidFill>
                  <a:srgbClr val="000000"/>
                </a:solidFill>
                <a:latin typeface="Arial"/>
                <a:ea typeface="Arial"/>
                <a:cs typeface="Arial"/>
                <a:sym typeface="Arial"/>
              </a:rPr>
              <a:t>heatmap-based facial landmark algorithm 2DFAN[1]</a:t>
            </a:r>
            <a:endParaRPr sz="1250">
              <a:solidFill>
                <a:srgbClr val="000000"/>
              </a:solidFill>
              <a:latin typeface="Arial"/>
              <a:ea typeface="Arial"/>
              <a:cs typeface="Arial"/>
              <a:sym typeface="Arial"/>
            </a:endParaRPr>
          </a:p>
          <a:p>
            <a:pPr indent="-296068" lvl="1" marL="914400" rtl="0" algn="l">
              <a:spcBef>
                <a:spcPts val="0"/>
              </a:spcBef>
              <a:spcAft>
                <a:spcPts val="0"/>
              </a:spcAft>
              <a:buClr>
                <a:srgbClr val="000000"/>
              </a:buClr>
              <a:buSzPct val="100000"/>
              <a:buFont typeface="Arial"/>
              <a:buChar char="○"/>
            </a:pPr>
            <a:r>
              <a:rPr lang="en" sz="1250">
                <a:solidFill>
                  <a:srgbClr val="000000"/>
                </a:solidFill>
                <a:latin typeface="Arial"/>
                <a:ea typeface="Arial"/>
                <a:cs typeface="Arial"/>
                <a:sym typeface="Arial"/>
              </a:rPr>
              <a:t>PRNet [3] with 3D face prior information (for faces with large Euler angle (yaw, pitch, roll),</a:t>
            </a:r>
            <a:endParaRPr sz="1250">
              <a:solidFill>
                <a:srgbClr val="000000"/>
              </a:solidFill>
              <a:latin typeface="Arial"/>
              <a:ea typeface="Arial"/>
              <a:cs typeface="Arial"/>
              <a:sym typeface="Arial"/>
            </a:endParaRPr>
          </a:p>
        </p:txBody>
      </p:sp>
      <p:sp>
        <p:nvSpPr>
          <p:cNvPr id="245" name="Google Shape;245;p36"/>
          <p:cNvSpPr txBox="1"/>
          <p:nvPr/>
        </p:nvSpPr>
        <p:spPr>
          <a:xfrm>
            <a:off x="509075" y="4495025"/>
            <a:ext cx="832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[1]Adrian Bulat and Georgios Tzimiropoulos. How far are we from solving the 2d &amp; 3d face alignment problem?(and a dataset of 230,000 3d facial landmarks). In Proceeding of the IEEE International Conference on Computer Vision, pages 1021–1030, 201</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[2]Yao Feng, Fan Wu, Xiaohu Shao, Yanfeng Wang, and Xi Zhou. Joint 3d face reconstruction and dense alignment with position map regression network. In Proceedings of the European Conference on Computer Vision (ECCV), pages 534–551, 2018.</a:t>
            </a:r>
            <a:endParaRPr sz="900">
              <a:latin typeface="Lato"/>
              <a:ea typeface="Lato"/>
              <a:cs typeface="Lato"/>
              <a:sym typeface="Lato"/>
            </a:endParaRPr>
          </a:p>
        </p:txBody>
      </p:sp>
      <p:sp>
        <p:nvSpPr>
          <p:cNvPr id="246" name="Google Shape;246;p36"/>
          <p:cNvSpPr/>
          <p:nvPr/>
        </p:nvSpPr>
        <p:spPr>
          <a:xfrm>
            <a:off x="5130675" y="2188000"/>
            <a:ext cx="1799700" cy="2261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7"/>
          <p:cNvPicPr preferRelativeResize="0"/>
          <p:nvPr/>
        </p:nvPicPr>
        <p:blipFill>
          <a:blip r:embed="rId3">
            <a:alphaModFix/>
          </a:blip>
          <a:stretch>
            <a:fillRect/>
          </a:stretch>
        </p:blipFill>
        <p:spPr>
          <a:xfrm>
            <a:off x="2714325" y="1895987"/>
            <a:ext cx="6620201" cy="2556925"/>
          </a:xfrm>
          <a:prstGeom prst="rect">
            <a:avLst/>
          </a:prstGeom>
          <a:noFill/>
          <a:ln>
            <a:noFill/>
          </a:ln>
        </p:spPr>
      </p:pic>
      <p:sp>
        <p:nvSpPr>
          <p:cNvPr id="252" name="Google Shape;252;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Extraction</a:t>
            </a:r>
            <a:endParaRPr/>
          </a:p>
        </p:txBody>
      </p:sp>
      <p:sp>
        <p:nvSpPr>
          <p:cNvPr id="253" name="Google Shape;253;p37"/>
          <p:cNvSpPr txBox="1"/>
          <p:nvPr>
            <p:ph idx="1" type="body"/>
          </p:nvPr>
        </p:nvSpPr>
        <p:spPr>
          <a:xfrm>
            <a:off x="729450" y="2078875"/>
            <a:ext cx="2282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250">
                <a:solidFill>
                  <a:srgbClr val="000000"/>
                </a:solidFill>
                <a:latin typeface="Arial"/>
                <a:ea typeface="Arial"/>
                <a:cs typeface="Arial"/>
                <a:sym typeface="Arial"/>
              </a:rPr>
              <a:t>Face Segmentation: Emply Face segmentation Network (TernausNet [1])</a:t>
            </a:r>
            <a:endParaRPr sz="1250">
              <a:solidFill>
                <a:srgbClr val="000000"/>
              </a:solidFill>
              <a:latin typeface="Arial"/>
              <a:ea typeface="Arial"/>
              <a:cs typeface="Arial"/>
              <a:sym typeface="Arial"/>
            </a:endParaRPr>
          </a:p>
        </p:txBody>
      </p:sp>
      <p:sp>
        <p:nvSpPr>
          <p:cNvPr id="254" name="Google Shape;254;p37"/>
          <p:cNvSpPr txBox="1"/>
          <p:nvPr/>
        </p:nvSpPr>
        <p:spPr>
          <a:xfrm>
            <a:off x="509075" y="4495025"/>
            <a:ext cx="832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[1]Vladimir Iglovikov and Alexey Shvets. Ternausnet: U-net with vgg11 encoder pre-trained on imagenet for image segmentation. arXiv preprint arXiv:1801.05746, 2018</a:t>
            </a:r>
            <a:endParaRPr sz="900">
              <a:latin typeface="Lato"/>
              <a:ea typeface="Lato"/>
              <a:cs typeface="Lato"/>
              <a:sym typeface="Lato"/>
            </a:endParaRPr>
          </a:p>
        </p:txBody>
      </p:sp>
      <p:sp>
        <p:nvSpPr>
          <p:cNvPr id="255" name="Google Shape;255;p37"/>
          <p:cNvSpPr/>
          <p:nvPr/>
        </p:nvSpPr>
        <p:spPr>
          <a:xfrm>
            <a:off x="6730875" y="2089250"/>
            <a:ext cx="2032800" cy="2436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pic>
        <p:nvPicPr>
          <p:cNvPr id="260" name="Google Shape;260;p38"/>
          <p:cNvPicPr preferRelativeResize="0"/>
          <p:nvPr/>
        </p:nvPicPr>
        <p:blipFill>
          <a:blip r:embed="rId3">
            <a:alphaModFix/>
          </a:blip>
          <a:stretch>
            <a:fillRect/>
          </a:stretch>
        </p:blipFill>
        <p:spPr>
          <a:xfrm>
            <a:off x="0" y="2304086"/>
            <a:ext cx="9144000" cy="3036928"/>
          </a:xfrm>
          <a:prstGeom prst="rect">
            <a:avLst/>
          </a:prstGeom>
          <a:noFill/>
          <a:ln>
            <a:noFill/>
          </a:ln>
        </p:spPr>
      </p:pic>
      <p:sp>
        <p:nvSpPr>
          <p:cNvPr id="261" name="Google Shape;261;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a:t>
            </a:r>
            <a:endParaRPr/>
          </a:p>
        </p:txBody>
      </p:sp>
      <p:sp>
        <p:nvSpPr>
          <p:cNvPr id="262" name="Google Shape;262;p38"/>
          <p:cNvSpPr txBox="1"/>
          <p:nvPr>
            <p:ph idx="1" type="body"/>
          </p:nvPr>
        </p:nvSpPr>
        <p:spPr>
          <a:xfrm>
            <a:off x="729450" y="19264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DF : </a:t>
            </a:r>
            <a:r>
              <a:rPr lang="en" sz="1250">
                <a:solidFill>
                  <a:srgbClr val="000000"/>
                </a:solidFill>
                <a:latin typeface="Arial"/>
                <a:ea typeface="Arial"/>
                <a:cs typeface="Arial"/>
                <a:sym typeface="Arial"/>
              </a:rPr>
              <a:t>DF structure finish the face-swapping task </a:t>
            </a:r>
            <a:endParaRPr sz="1250">
              <a:solidFill>
                <a:srgbClr val="000000"/>
              </a:solidFill>
              <a:latin typeface="Arial"/>
              <a:ea typeface="Arial"/>
              <a:cs typeface="Arial"/>
              <a:sym typeface="Arial"/>
            </a:endParaRPr>
          </a:p>
          <a:p>
            <a:pPr indent="-307975" lvl="0" marL="457200" rtl="0" algn="l">
              <a:spcBef>
                <a:spcPts val="0"/>
              </a:spcBef>
              <a:spcAft>
                <a:spcPts val="0"/>
              </a:spcAft>
              <a:buClr>
                <a:srgbClr val="000000"/>
              </a:buClr>
              <a:buSzPts val="1250"/>
              <a:buFont typeface="Arial"/>
              <a:buChar char="●"/>
            </a:pPr>
            <a:r>
              <a:rPr lang="en" sz="1250">
                <a:solidFill>
                  <a:srgbClr val="000000"/>
                </a:solidFill>
                <a:latin typeface="Arial"/>
                <a:ea typeface="Arial"/>
                <a:cs typeface="Arial"/>
                <a:sym typeface="Arial"/>
              </a:rPr>
              <a:t>Limitation - cannot inherit enough information from dst, such as lighting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a:t>
            </a:r>
            <a:endParaRPr/>
          </a:p>
        </p:txBody>
      </p:sp>
      <p:sp>
        <p:nvSpPr>
          <p:cNvPr id="268" name="Google Shape;268;p39"/>
          <p:cNvSpPr txBox="1"/>
          <p:nvPr>
            <p:ph idx="1" type="body"/>
          </p:nvPr>
        </p:nvSpPr>
        <p:spPr>
          <a:xfrm>
            <a:off x="729450" y="19264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39"/>
          <p:cNvPicPr preferRelativeResize="0"/>
          <p:nvPr/>
        </p:nvPicPr>
        <p:blipFill>
          <a:blip r:embed="rId3">
            <a:alphaModFix/>
          </a:blip>
          <a:stretch>
            <a:fillRect/>
          </a:stretch>
        </p:blipFill>
        <p:spPr>
          <a:xfrm>
            <a:off x="0" y="1943546"/>
            <a:ext cx="9144003" cy="308520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Conversion</a:t>
            </a:r>
            <a:endParaRPr/>
          </a:p>
        </p:txBody>
      </p:sp>
      <p:sp>
        <p:nvSpPr>
          <p:cNvPr id="275" name="Google Shape;275;p40"/>
          <p:cNvSpPr txBox="1"/>
          <p:nvPr>
            <p:ph idx="1" type="body"/>
          </p:nvPr>
        </p:nvSpPr>
        <p:spPr>
          <a:xfrm>
            <a:off x="729450" y="1850275"/>
            <a:ext cx="3201600" cy="781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en" sz="1200">
                <a:solidFill>
                  <a:srgbClr val="000000"/>
                </a:solidFill>
                <a:latin typeface="Arial"/>
                <a:ea typeface="Arial"/>
                <a:cs typeface="Arial"/>
                <a:sym typeface="Arial"/>
              </a:rPr>
              <a:t>transform generated face (&amp; its mask) from dst Decoder to the original position of the target image in src</a:t>
            </a:r>
            <a:endParaRPr sz="1220"/>
          </a:p>
        </p:txBody>
      </p:sp>
      <p:pic>
        <p:nvPicPr>
          <p:cNvPr id="276" name="Google Shape;276;p40"/>
          <p:cNvPicPr preferRelativeResize="0"/>
          <p:nvPr/>
        </p:nvPicPr>
        <p:blipFill>
          <a:blip r:embed="rId3">
            <a:alphaModFix/>
          </a:blip>
          <a:stretch>
            <a:fillRect/>
          </a:stretch>
        </p:blipFill>
        <p:spPr>
          <a:xfrm>
            <a:off x="0" y="3108382"/>
            <a:ext cx="9143998" cy="1974736"/>
          </a:xfrm>
          <a:prstGeom prst="rect">
            <a:avLst/>
          </a:prstGeom>
          <a:noFill/>
          <a:ln>
            <a:noFill/>
          </a:ln>
        </p:spPr>
      </p:pic>
      <p:sp>
        <p:nvSpPr>
          <p:cNvPr id="277" name="Google Shape;277;p40"/>
          <p:cNvSpPr/>
          <p:nvPr/>
        </p:nvSpPr>
        <p:spPr>
          <a:xfrm>
            <a:off x="171100" y="3197500"/>
            <a:ext cx="4964100" cy="1785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p:nvPr/>
        </p:nvSpPr>
        <p:spPr>
          <a:xfrm>
            <a:off x="5187850" y="3172550"/>
            <a:ext cx="2080500" cy="1886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0"/>
          <p:cNvSpPr/>
          <p:nvPr/>
        </p:nvSpPr>
        <p:spPr>
          <a:xfrm>
            <a:off x="7321450" y="3172550"/>
            <a:ext cx="1731900" cy="1886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 name="Google Shape;280;p40"/>
          <p:cNvCxnSpPr>
            <a:stCxn id="275" idx="2"/>
          </p:cNvCxnSpPr>
          <p:nvPr/>
        </p:nvCxnSpPr>
        <p:spPr>
          <a:xfrm>
            <a:off x="2330250" y="2631475"/>
            <a:ext cx="6000" cy="532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80"/>
              <a:t>Evaluation of an Audio-Video Multimodal Deepfake Dataset using Unimodal and Multimodal Detectors</a:t>
            </a:r>
            <a:endParaRPr sz="2180"/>
          </a:p>
        </p:txBody>
      </p:sp>
      <p:sp>
        <p:nvSpPr>
          <p:cNvPr id="286" name="Google Shape;286;p41"/>
          <p:cNvSpPr txBox="1"/>
          <p:nvPr>
            <p:ph idx="1" type="subTitle"/>
          </p:nvPr>
        </p:nvSpPr>
        <p:spPr>
          <a:xfrm>
            <a:off x="729625" y="3172900"/>
            <a:ext cx="7688100" cy="73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Khalid, H., et. al.</a:t>
            </a:r>
            <a:endParaRPr/>
          </a:p>
          <a:p>
            <a:pPr indent="0" lvl="0" marL="0" rtl="0" algn="l">
              <a:spcBef>
                <a:spcPts val="0"/>
              </a:spcBef>
              <a:spcAft>
                <a:spcPts val="0"/>
              </a:spcAft>
              <a:buNone/>
            </a:pPr>
            <a:r>
              <a:rPr lang="en"/>
              <a:t>Archeologist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isn’t Tom Cruise!</a:t>
            </a:r>
            <a:endParaRPr/>
          </a:p>
        </p:txBody>
      </p:sp>
      <p:sp>
        <p:nvSpPr>
          <p:cNvPr id="99" name="Google Shape;99;p15"/>
          <p:cNvSpPr txBox="1"/>
          <p:nvPr>
            <p:ph idx="1" type="body"/>
          </p:nvPr>
        </p:nvSpPr>
        <p:spPr>
          <a:xfrm>
            <a:off x="729450" y="2056575"/>
            <a:ext cx="3564000" cy="2283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 sz="1650">
                <a:highlight>
                  <a:srgbClr val="FEFEFE"/>
                </a:highlight>
                <a:latin typeface="Arial"/>
                <a:ea typeface="Arial"/>
                <a:cs typeface="Arial"/>
                <a:sym typeface="Arial"/>
              </a:rPr>
              <a:t>These deepfakes were created by visual and AI effects artist Chris Umé with the help of a Cruise stand-in, actor </a:t>
            </a:r>
            <a:r>
              <a:rPr lang="en" sz="1650">
                <a:highlight>
                  <a:srgbClr val="FEFEFE"/>
                </a:highlight>
                <a:uFill>
                  <a:noFill/>
                </a:uFill>
                <a:latin typeface="Arial"/>
                <a:ea typeface="Arial"/>
                <a:cs typeface="Arial"/>
                <a:sym typeface="Arial"/>
                <a:hlinkClick r:id="rId3"/>
              </a:rPr>
              <a:t>Miles Fisher</a:t>
            </a:r>
            <a:r>
              <a:rPr lang="en" sz="1650">
                <a:highlight>
                  <a:srgbClr val="FEFEFE"/>
                </a:highlight>
                <a:latin typeface="Arial"/>
                <a:ea typeface="Arial"/>
                <a:cs typeface="Arial"/>
                <a:sym typeface="Arial"/>
              </a:rPr>
              <a:t>.</a:t>
            </a:r>
            <a:endParaRPr sz="1650">
              <a:highlight>
                <a:srgbClr val="FEFEFE"/>
              </a:highlight>
              <a:latin typeface="Arial"/>
              <a:ea typeface="Arial"/>
              <a:cs typeface="Arial"/>
              <a:sym typeface="Arial"/>
            </a:endParaRPr>
          </a:p>
        </p:txBody>
      </p:sp>
      <p:pic>
        <p:nvPicPr>
          <p:cNvPr id="100" name="Google Shape;100;p15"/>
          <p:cNvPicPr preferRelativeResize="0"/>
          <p:nvPr/>
        </p:nvPicPr>
        <p:blipFill>
          <a:blip r:embed="rId4">
            <a:alphaModFix/>
          </a:blip>
          <a:stretch>
            <a:fillRect/>
          </a:stretch>
        </p:blipFill>
        <p:spPr>
          <a:xfrm>
            <a:off x="4356000" y="942250"/>
            <a:ext cx="4062150" cy="37588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Deepfakes come in different modalities</a:t>
            </a:r>
            <a:endParaRPr/>
          </a:p>
        </p:txBody>
      </p:sp>
      <p:pic>
        <p:nvPicPr>
          <p:cNvPr id="292" name="Google Shape;292;p42"/>
          <p:cNvPicPr preferRelativeResize="0"/>
          <p:nvPr/>
        </p:nvPicPr>
        <p:blipFill>
          <a:blip r:embed="rId3">
            <a:alphaModFix/>
          </a:blip>
          <a:stretch>
            <a:fillRect/>
          </a:stretch>
        </p:blipFill>
        <p:spPr>
          <a:xfrm>
            <a:off x="30225" y="1853850"/>
            <a:ext cx="9086850" cy="2857500"/>
          </a:xfrm>
          <a:prstGeom prst="rect">
            <a:avLst/>
          </a:prstGeom>
          <a:noFill/>
          <a:ln>
            <a:noFill/>
          </a:ln>
        </p:spPr>
      </p:pic>
      <p:sp>
        <p:nvSpPr>
          <p:cNvPr id="293" name="Google Shape;293;p42"/>
          <p:cNvSpPr txBox="1"/>
          <p:nvPr/>
        </p:nvSpPr>
        <p:spPr>
          <a:xfrm>
            <a:off x="729450" y="4620300"/>
            <a:ext cx="734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Khalid, H., Tariq, S., Kim, M., &amp; Woo, S. S. (2021). FakeAVCeleb: A Novel Audio-Video Multimodal Deepfake Dataset. </a:t>
            </a:r>
            <a:r>
              <a:rPr i="1" lang="en" sz="1100"/>
              <a:t>arXiv preprint arXiv:2108.05080</a:t>
            </a:r>
            <a:r>
              <a:rPr lang="en" sz="1100"/>
              <a:t>.</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Deepfake - Video</a:t>
            </a:r>
            <a:endParaRPr/>
          </a:p>
        </p:txBody>
      </p:sp>
      <p:sp>
        <p:nvSpPr>
          <p:cNvPr id="299" name="Google Shape;299;p43"/>
          <p:cNvSpPr txBox="1"/>
          <p:nvPr>
            <p:ph idx="1" type="body"/>
          </p:nvPr>
        </p:nvSpPr>
        <p:spPr>
          <a:xfrm>
            <a:off x="729325" y="2078875"/>
            <a:ext cx="7688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Superimpose source image onto target image</a:t>
            </a:r>
            <a:endParaRPr/>
          </a:p>
          <a:p>
            <a:pPr indent="-311150" lvl="0" marL="457200" rtl="0" algn="l">
              <a:spcBef>
                <a:spcPts val="0"/>
              </a:spcBef>
              <a:spcAft>
                <a:spcPts val="0"/>
              </a:spcAft>
              <a:buSzPts val="1300"/>
              <a:buChar char="●"/>
            </a:pPr>
            <a:r>
              <a:rPr lang="en"/>
              <a:t>Techniques - AEs, VAEs, GANs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Deepfake - Audio</a:t>
            </a:r>
            <a:endParaRPr/>
          </a:p>
        </p:txBody>
      </p:sp>
      <p:sp>
        <p:nvSpPr>
          <p:cNvPr id="305" name="Google Shape;305;p44"/>
          <p:cNvSpPr txBox="1"/>
          <p:nvPr>
            <p:ph idx="1" type="body"/>
          </p:nvPr>
        </p:nvSpPr>
        <p:spPr>
          <a:xfrm>
            <a:off x="729325" y="2078875"/>
            <a:ext cx="7688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Voice spoofing attacks - impersonation, replay, synthetic audio</a:t>
            </a:r>
            <a:endParaRPr/>
          </a:p>
          <a:p>
            <a:pPr indent="-311150" lvl="0" marL="457200" rtl="0" algn="l">
              <a:spcBef>
                <a:spcPts val="0"/>
              </a:spcBef>
              <a:spcAft>
                <a:spcPts val="0"/>
              </a:spcAft>
              <a:buSzPts val="1300"/>
              <a:buChar char="●"/>
            </a:pPr>
            <a:r>
              <a:rPr lang="en"/>
              <a:t>Google Tacotron: Text to speech generation</a:t>
            </a:r>
            <a:endParaRPr/>
          </a:p>
          <a:p>
            <a:pPr indent="-311150" lvl="0" marL="457200" rtl="0" algn="l">
              <a:spcBef>
                <a:spcPts val="0"/>
              </a:spcBef>
              <a:spcAft>
                <a:spcPts val="0"/>
              </a:spcAft>
              <a:buSzPts val="1300"/>
              <a:buChar char="●"/>
            </a:pPr>
            <a:r>
              <a:rPr lang="en"/>
              <a:t>Wav2lip: Lip synchronization network</a:t>
            </a:r>
            <a:endParaRPr/>
          </a:p>
          <a:p>
            <a:pPr indent="-311150" lvl="0" marL="457200" rtl="0" algn="l">
              <a:spcBef>
                <a:spcPts val="0"/>
              </a:spcBef>
              <a:spcAft>
                <a:spcPts val="0"/>
              </a:spcAft>
              <a:buSzPts val="1300"/>
              <a:buChar char="●"/>
            </a:pPr>
            <a:r>
              <a:rPr lang="en"/>
              <a:t>Google ASVspoof challenge</a:t>
            </a:r>
            <a:endParaRPr/>
          </a:p>
        </p:txBody>
      </p:sp>
      <p:sp>
        <p:nvSpPr>
          <p:cNvPr id="306" name="Google Shape;306;p44"/>
          <p:cNvSpPr txBox="1"/>
          <p:nvPr/>
        </p:nvSpPr>
        <p:spPr>
          <a:xfrm>
            <a:off x="729325" y="4789500"/>
            <a:ext cx="734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Wang, Yuxuan, et al. "Tacotron: Towards end-to-end speech synthesis." </a:t>
            </a:r>
            <a:r>
              <a:rPr i="1" lang="en" sz="1100"/>
              <a:t>arXiv preprint arXiv:1703.10135</a:t>
            </a:r>
            <a:r>
              <a:rPr lang="en" sz="1100"/>
              <a:t> (2017).</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0" name="Shape 310"/>
        <p:cNvGrpSpPr/>
        <p:nvPr/>
      </p:nvGrpSpPr>
      <p:grpSpPr>
        <a:xfrm>
          <a:off x="0" y="0"/>
          <a:ext cx="0" cy="0"/>
          <a:chOff x="0" y="0"/>
          <a:chExt cx="0" cy="0"/>
        </a:xfrm>
      </p:grpSpPr>
      <p:pic>
        <p:nvPicPr>
          <p:cNvPr id="311" name="Google Shape;311;p45"/>
          <p:cNvPicPr preferRelativeResize="0"/>
          <p:nvPr/>
        </p:nvPicPr>
        <p:blipFill rotWithShape="1">
          <a:blip r:embed="rId3">
            <a:alphaModFix/>
          </a:blip>
          <a:srcRect b="0" l="4280" r="6909" t="5311"/>
          <a:stretch/>
        </p:blipFill>
        <p:spPr>
          <a:xfrm>
            <a:off x="2467775" y="1317100"/>
            <a:ext cx="6335800" cy="3481200"/>
          </a:xfrm>
          <a:prstGeom prst="rect">
            <a:avLst/>
          </a:prstGeom>
          <a:noFill/>
          <a:ln>
            <a:noFill/>
          </a:ln>
        </p:spPr>
      </p:pic>
      <p:sp>
        <p:nvSpPr>
          <p:cNvPr id="312" name="Google Shape;312;p45"/>
          <p:cNvSpPr txBox="1"/>
          <p:nvPr/>
        </p:nvSpPr>
        <p:spPr>
          <a:xfrm>
            <a:off x="729450" y="4798300"/>
            <a:ext cx="734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Wang, Yuxuan, et al. "Tacotron: Towards end-to-end speech synthesis." </a:t>
            </a:r>
            <a:r>
              <a:rPr i="1" lang="en" sz="1100"/>
              <a:t>arXiv preprint arXiv:1703.10135</a:t>
            </a:r>
            <a:r>
              <a:rPr lang="en" sz="1100"/>
              <a:t> (2017).</a:t>
            </a:r>
            <a:endParaRPr>
              <a:latin typeface="Lato"/>
              <a:ea typeface="Lato"/>
              <a:cs typeface="Lato"/>
              <a:sym typeface="Lato"/>
            </a:endParaRPr>
          </a:p>
        </p:txBody>
      </p:sp>
      <p:sp>
        <p:nvSpPr>
          <p:cNvPr id="313" name="Google Shape;313;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Google Tacotron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 name="Shape 317"/>
        <p:cNvGrpSpPr/>
        <p:nvPr/>
      </p:nvGrpSpPr>
      <p:grpSpPr>
        <a:xfrm>
          <a:off x="0" y="0"/>
          <a:ext cx="0" cy="0"/>
          <a:chOff x="0" y="0"/>
          <a:chExt cx="0" cy="0"/>
        </a:xfrm>
      </p:grpSpPr>
      <p:sp>
        <p:nvSpPr>
          <p:cNvPr id="318" name="Google Shape;318;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Wav2lip</a:t>
            </a:r>
            <a:endParaRPr/>
          </a:p>
        </p:txBody>
      </p:sp>
      <p:pic>
        <p:nvPicPr>
          <p:cNvPr id="319" name="Google Shape;319;p46"/>
          <p:cNvPicPr preferRelativeResize="0"/>
          <p:nvPr/>
        </p:nvPicPr>
        <p:blipFill rotWithShape="1">
          <a:blip r:embed="rId3">
            <a:alphaModFix/>
          </a:blip>
          <a:srcRect b="3446" l="2969" r="0" t="0"/>
          <a:stretch/>
        </p:blipFill>
        <p:spPr>
          <a:xfrm>
            <a:off x="1843900" y="1150700"/>
            <a:ext cx="7300099" cy="3469600"/>
          </a:xfrm>
          <a:prstGeom prst="rect">
            <a:avLst/>
          </a:prstGeom>
          <a:noFill/>
          <a:ln>
            <a:noFill/>
          </a:ln>
        </p:spPr>
      </p:pic>
      <p:sp>
        <p:nvSpPr>
          <p:cNvPr id="320" name="Google Shape;320;p46"/>
          <p:cNvSpPr txBox="1"/>
          <p:nvPr/>
        </p:nvSpPr>
        <p:spPr>
          <a:xfrm>
            <a:off x="729450" y="4620300"/>
            <a:ext cx="734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Prajwal, K. R., et al. "A lip sync expert is all you need for speech to lip generation in the wild." </a:t>
            </a:r>
            <a:r>
              <a:rPr i="1" lang="en" sz="1100"/>
              <a:t>Proceedings of the 28th ACM International Conference on Multimedia</a:t>
            </a:r>
            <a:r>
              <a:rPr lang="en" sz="1100"/>
              <a:t>. 2020.</a:t>
            </a: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Deepfake detection methods are too specific</a:t>
            </a:r>
            <a:endParaRPr/>
          </a:p>
          <a:p>
            <a:pPr indent="-311150" lvl="0" marL="457200" rtl="0" algn="l">
              <a:spcBef>
                <a:spcPts val="0"/>
              </a:spcBef>
              <a:spcAft>
                <a:spcPts val="0"/>
              </a:spcAft>
              <a:buSzPts val="1300"/>
              <a:buChar char="●"/>
            </a:pPr>
            <a:r>
              <a:rPr lang="en"/>
              <a:t>Need a system that is robust enough to identify fake video OR fake audio OR fake audio + video</a:t>
            </a:r>
            <a:endParaRPr/>
          </a:p>
          <a:p>
            <a:pPr indent="-311150" lvl="0" marL="457200" rtl="0" algn="l">
              <a:spcBef>
                <a:spcPts val="0"/>
              </a:spcBef>
              <a:spcAft>
                <a:spcPts val="0"/>
              </a:spcAft>
              <a:buSzPts val="1300"/>
              <a:buChar char="●"/>
            </a:pPr>
            <a:r>
              <a:rPr lang="en"/>
              <a:t>Limitations - Dataset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FakeAVCeleb Dataset</a:t>
            </a:r>
            <a:endParaRPr/>
          </a:p>
        </p:txBody>
      </p:sp>
      <p:sp>
        <p:nvSpPr>
          <p:cNvPr id="331" name="Google Shape;331;p48"/>
          <p:cNvSpPr txBox="1"/>
          <p:nvPr>
            <p:ph idx="1" type="body"/>
          </p:nvPr>
        </p:nvSpPr>
        <p:spPr>
          <a:xfrm>
            <a:off x="729450" y="2078875"/>
            <a:ext cx="31941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Curated to avoid racial and gender bias</a:t>
            </a:r>
            <a:endParaRPr/>
          </a:p>
          <a:p>
            <a:pPr indent="-311150" lvl="0" marL="457200" rtl="0" algn="l">
              <a:spcBef>
                <a:spcPts val="0"/>
              </a:spcBef>
              <a:spcAft>
                <a:spcPts val="0"/>
              </a:spcAft>
              <a:buSzPts val="1300"/>
              <a:buChar char="●"/>
            </a:pPr>
            <a:r>
              <a:rPr lang="en"/>
              <a:t>Video - facial reenactment, face-swapping with FSGAN, DeepFaceLab</a:t>
            </a:r>
            <a:endParaRPr/>
          </a:p>
          <a:p>
            <a:pPr indent="-311150" lvl="0" marL="457200" rtl="0" algn="l">
              <a:spcBef>
                <a:spcPts val="0"/>
              </a:spcBef>
              <a:spcAft>
                <a:spcPts val="0"/>
              </a:spcAft>
              <a:buSzPts val="1300"/>
              <a:buChar char="●"/>
            </a:pPr>
            <a:r>
              <a:rPr lang="en"/>
              <a:t>Audio - cloned speech synthesis with RTVC</a:t>
            </a:r>
            <a:endParaRPr/>
          </a:p>
          <a:p>
            <a:pPr indent="-311150" lvl="0" marL="457200" rtl="0" algn="l">
              <a:spcBef>
                <a:spcPts val="0"/>
              </a:spcBef>
              <a:spcAft>
                <a:spcPts val="0"/>
              </a:spcAft>
              <a:buSzPts val="1300"/>
              <a:buChar char="●"/>
            </a:pPr>
            <a:r>
              <a:rPr lang="en"/>
              <a:t>Refinement - face </a:t>
            </a:r>
            <a:r>
              <a:rPr lang="en"/>
              <a:t>reenactment</a:t>
            </a:r>
            <a:r>
              <a:rPr lang="en"/>
              <a:t> based upon source audio with Wav2Lip</a:t>
            </a:r>
            <a:endParaRPr/>
          </a:p>
        </p:txBody>
      </p:sp>
      <p:pic>
        <p:nvPicPr>
          <p:cNvPr id="332" name="Google Shape;332;p48"/>
          <p:cNvPicPr preferRelativeResize="0"/>
          <p:nvPr/>
        </p:nvPicPr>
        <p:blipFill>
          <a:blip r:embed="rId3">
            <a:alphaModFix/>
          </a:blip>
          <a:stretch>
            <a:fillRect/>
          </a:stretch>
        </p:blipFill>
        <p:spPr>
          <a:xfrm>
            <a:off x="4228350" y="1701250"/>
            <a:ext cx="4915650" cy="2785786"/>
          </a:xfrm>
          <a:prstGeom prst="rect">
            <a:avLst/>
          </a:prstGeom>
          <a:noFill/>
          <a:ln>
            <a:noFill/>
          </a:ln>
        </p:spPr>
      </p:pic>
      <p:sp>
        <p:nvSpPr>
          <p:cNvPr id="333" name="Google Shape;333;p48"/>
          <p:cNvSpPr txBox="1"/>
          <p:nvPr/>
        </p:nvSpPr>
        <p:spPr>
          <a:xfrm>
            <a:off x="729450" y="4620300"/>
            <a:ext cx="734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Khalid, Hasam, et al. "FakeAVCeleb: A Novel Audio-Video Multimodal Deepfake Dataset." </a:t>
            </a:r>
            <a:r>
              <a:rPr i="1" lang="en" sz="1100"/>
              <a:t>arXiv preprint arXiv:2108.05080</a:t>
            </a:r>
            <a:r>
              <a:rPr lang="en" sz="1100"/>
              <a:t> (2021).</a:t>
            </a:r>
            <a:endParaRPr>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339" name="Google Shape;339;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0" name="Google Shape;340;p49"/>
          <p:cNvPicPr preferRelativeResize="0"/>
          <p:nvPr/>
        </p:nvPicPr>
        <p:blipFill rotWithShape="1">
          <a:blip r:embed="rId3">
            <a:alphaModFix/>
          </a:blip>
          <a:srcRect b="0" l="3166" r="0" t="10233"/>
          <a:stretch/>
        </p:blipFill>
        <p:spPr>
          <a:xfrm>
            <a:off x="146475" y="2023400"/>
            <a:ext cx="8854651" cy="2833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346" name="Google Shape;346;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658" lvl="0" marL="457200" rtl="0" algn="l">
              <a:lnSpc>
                <a:spcPct val="180000"/>
              </a:lnSpc>
              <a:spcBef>
                <a:spcPts val="0"/>
              </a:spcBef>
              <a:spcAft>
                <a:spcPts val="0"/>
              </a:spcAft>
              <a:buSzPts val="1403"/>
              <a:buAutoNum type="arabicPeriod"/>
            </a:pPr>
            <a:r>
              <a:rPr lang="en" sz="1402"/>
              <a:t>Unimodal</a:t>
            </a:r>
            <a:endParaRPr sz="1402"/>
          </a:p>
          <a:p>
            <a:pPr indent="-305911" lvl="1" marL="914400" rtl="0" algn="l">
              <a:lnSpc>
                <a:spcPct val="180000"/>
              </a:lnSpc>
              <a:spcBef>
                <a:spcPts val="0"/>
              </a:spcBef>
              <a:spcAft>
                <a:spcPts val="0"/>
              </a:spcAft>
              <a:buSzPts val="1218"/>
              <a:buAutoNum type="alphaLcPeriod"/>
            </a:pPr>
            <a:r>
              <a:rPr lang="en" sz="1217"/>
              <a:t>Video [VGG16]		:	73%</a:t>
            </a:r>
            <a:endParaRPr sz="1217"/>
          </a:p>
          <a:p>
            <a:pPr indent="-305911" lvl="1" marL="914400" rtl="0" algn="l">
              <a:lnSpc>
                <a:spcPct val="180000"/>
              </a:lnSpc>
              <a:spcBef>
                <a:spcPts val="0"/>
              </a:spcBef>
              <a:spcAft>
                <a:spcPts val="0"/>
              </a:spcAft>
              <a:buSzPts val="1218"/>
              <a:buAutoNum type="alphaLcPeriod"/>
            </a:pPr>
            <a:r>
              <a:rPr lang="en" sz="1217"/>
              <a:t>Audio [Xception]		:	76%</a:t>
            </a:r>
            <a:endParaRPr sz="1217"/>
          </a:p>
          <a:p>
            <a:pPr indent="-317658" lvl="0" marL="457200" rtl="0" algn="l">
              <a:lnSpc>
                <a:spcPct val="180000"/>
              </a:lnSpc>
              <a:spcBef>
                <a:spcPts val="0"/>
              </a:spcBef>
              <a:spcAft>
                <a:spcPts val="0"/>
              </a:spcAft>
              <a:buSzPts val="1403"/>
              <a:buAutoNum type="arabicPeriod"/>
            </a:pPr>
            <a:r>
              <a:rPr lang="en" sz="1402"/>
              <a:t>Ensemble</a:t>
            </a:r>
            <a:endParaRPr sz="1402"/>
          </a:p>
          <a:p>
            <a:pPr indent="-305911" lvl="1" marL="914400" rtl="0" algn="l">
              <a:lnSpc>
                <a:spcPct val="180000"/>
              </a:lnSpc>
              <a:spcBef>
                <a:spcPts val="0"/>
              </a:spcBef>
              <a:spcAft>
                <a:spcPts val="0"/>
              </a:spcAft>
              <a:buSzPts val="1218"/>
              <a:buAutoNum type="alphaLcPeriod"/>
            </a:pPr>
            <a:r>
              <a:rPr lang="en" sz="1217"/>
              <a:t>VGG classifiers		:	78%</a:t>
            </a:r>
            <a:endParaRPr sz="1217"/>
          </a:p>
          <a:p>
            <a:pPr indent="-317658" lvl="0" marL="457200" rtl="0" algn="l">
              <a:lnSpc>
                <a:spcPct val="180000"/>
              </a:lnSpc>
              <a:spcBef>
                <a:spcPts val="0"/>
              </a:spcBef>
              <a:spcAft>
                <a:spcPts val="0"/>
              </a:spcAft>
              <a:buSzPts val="1403"/>
              <a:buAutoNum type="arabicPeriod"/>
            </a:pPr>
            <a:r>
              <a:rPr lang="en" sz="1402"/>
              <a:t>Multi-modal</a:t>
            </a:r>
            <a:endParaRPr sz="1402"/>
          </a:p>
          <a:p>
            <a:pPr indent="-305911" lvl="1" marL="914400" rtl="0" algn="l">
              <a:lnSpc>
                <a:spcPct val="180000"/>
              </a:lnSpc>
              <a:spcBef>
                <a:spcPts val="0"/>
              </a:spcBef>
              <a:spcAft>
                <a:spcPts val="0"/>
              </a:spcAft>
              <a:buSzPts val="1218"/>
              <a:buAutoNum type="alphaLcPeriod"/>
            </a:pPr>
            <a:r>
              <a:rPr lang="en" sz="1217"/>
              <a:t>Multi-modal 2		:	67.3%</a:t>
            </a:r>
            <a:endParaRPr sz="1217"/>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Industry Applications</a:t>
            </a:r>
            <a:endParaRPr/>
          </a:p>
        </p:txBody>
      </p:sp>
      <p:sp>
        <p:nvSpPr>
          <p:cNvPr id="352" name="Google Shape;352;p51"/>
          <p:cNvSpPr txBox="1"/>
          <p:nvPr>
            <p:ph idx="1" type="body"/>
          </p:nvPr>
        </p:nvSpPr>
        <p:spPr>
          <a:xfrm>
            <a:off x="729450" y="1853850"/>
            <a:ext cx="7688700" cy="29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Applicable industries:</a:t>
            </a:r>
            <a:endParaRPr b="1"/>
          </a:p>
          <a:p>
            <a:pPr indent="0" lvl="0" marL="0" rtl="0" algn="l">
              <a:spcBef>
                <a:spcPts val="1200"/>
              </a:spcBef>
              <a:spcAft>
                <a:spcPts val="0"/>
              </a:spcAft>
              <a:buNone/>
            </a:pPr>
            <a:r>
              <a:rPr lang="en"/>
              <a:t>Social platform, Digital identity authentication</a:t>
            </a:r>
            <a:endParaRPr/>
          </a:p>
          <a:p>
            <a:pPr indent="0" lvl="0" marL="0" rtl="0" algn="l">
              <a:spcBef>
                <a:spcPts val="1200"/>
              </a:spcBef>
              <a:spcAft>
                <a:spcPts val="1200"/>
              </a:spcAft>
              <a:buNone/>
            </a:pPr>
            <a:r>
              <a:t/>
            </a:r>
            <a:endParaRPr/>
          </a:p>
        </p:txBody>
      </p:sp>
      <p:pic>
        <p:nvPicPr>
          <p:cNvPr id="353" name="Google Shape;353;p51"/>
          <p:cNvPicPr preferRelativeResize="0"/>
          <p:nvPr/>
        </p:nvPicPr>
        <p:blipFill>
          <a:blip r:embed="rId3">
            <a:alphaModFix/>
          </a:blip>
          <a:stretch>
            <a:fillRect/>
          </a:stretch>
        </p:blipFill>
        <p:spPr>
          <a:xfrm>
            <a:off x="704850" y="2610950"/>
            <a:ext cx="7734300" cy="223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definition</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Arial"/>
                <a:ea typeface="Arial"/>
                <a:cs typeface="Arial"/>
                <a:sym typeface="Arial"/>
              </a:rPr>
              <a:t>Researchers in academia and industry have contributed several benchmark deepfake datasets and deepfake detection algorithms. However, limited efforts have been made to study deepfake videos in the wild, leading to a limited understanding of the real-world applicability of research contributions in this space. </a:t>
            </a:r>
            <a:endParaRPr sz="15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Worth Investment in industry?</a:t>
            </a:r>
            <a:endParaRPr/>
          </a:p>
        </p:txBody>
      </p:sp>
      <p:sp>
        <p:nvSpPr>
          <p:cNvPr id="359" name="Google Shape;359;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600"/>
              <a:t>YES! </a:t>
            </a:r>
            <a:endParaRPr b="1"/>
          </a:p>
          <a:p>
            <a:pPr indent="0" lvl="0" marL="0" rtl="0" algn="l">
              <a:spcBef>
                <a:spcPts val="1200"/>
              </a:spcBef>
              <a:spcAft>
                <a:spcPts val="0"/>
              </a:spcAft>
              <a:buNone/>
            </a:pPr>
            <a:r>
              <a:rPr lang="en"/>
              <a:t>But why?</a:t>
            </a:r>
            <a:endParaRPr/>
          </a:p>
          <a:p>
            <a:pPr indent="-311150" lvl="0" marL="457200" rtl="0" algn="l">
              <a:spcBef>
                <a:spcPts val="1200"/>
              </a:spcBef>
              <a:spcAft>
                <a:spcPts val="0"/>
              </a:spcAft>
              <a:buSzPts val="1300"/>
              <a:buChar char="-"/>
            </a:pPr>
            <a:r>
              <a:rPr lang="en"/>
              <a:t>Collected deepfake data from various sources.</a:t>
            </a:r>
            <a:endParaRPr/>
          </a:p>
          <a:p>
            <a:pPr indent="-311150" lvl="0" marL="457200" rtl="0" algn="l">
              <a:spcBef>
                <a:spcPts val="0"/>
              </a:spcBef>
              <a:spcAft>
                <a:spcPts val="0"/>
              </a:spcAft>
              <a:buSzPts val="1300"/>
              <a:buChar char="-"/>
            </a:pPr>
            <a:r>
              <a:rPr lang="en"/>
              <a:t>Revealed poor detection </a:t>
            </a:r>
            <a:r>
              <a:rPr lang="en"/>
              <a:t>performance.</a:t>
            </a:r>
            <a:endParaRPr/>
          </a:p>
          <a:p>
            <a:pPr indent="-311150" lvl="0" marL="457200" rtl="0" algn="l">
              <a:spcBef>
                <a:spcPts val="0"/>
              </a:spcBef>
              <a:spcAft>
                <a:spcPts val="0"/>
              </a:spcAft>
              <a:buSzPts val="1300"/>
              <a:buChar char="-"/>
            </a:pPr>
            <a:r>
              <a:rPr lang="en"/>
              <a:t>S</a:t>
            </a:r>
            <a:r>
              <a:rPr lang="en"/>
              <a:t>uggested distributional difference </a:t>
            </a:r>
            <a:r>
              <a:rPr lang="en"/>
              <a:t>between</a:t>
            </a:r>
            <a:r>
              <a:rPr lang="en"/>
              <a:t> existing research community dataset and in-the-wild dataset. </a:t>
            </a:r>
            <a:endParaRPr/>
          </a:p>
          <a:p>
            <a:pPr indent="-311150" lvl="0" marL="457200" rtl="0" algn="l">
              <a:spcBef>
                <a:spcPts val="0"/>
              </a:spcBef>
              <a:spcAft>
                <a:spcPts val="0"/>
              </a:spcAft>
              <a:buSzPts val="1300"/>
              <a:buChar char="-"/>
            </a:pPr>
            <a:r>
              <a:rPr lang="en"/>
              <a:t>Attributed detection failures and integrated model interpretations schemes to improve detection.</a:t>
            </a:r>
            <a:endParaRPr/>
          </a:p>
          <a:p>
            <a:pPr indent="0" lvl="0" marL="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40"/>
              <a:t>Ok, worth of Industry Applications but any limitation?</a:t>
            </a:r>
            <a:endParaRPr sz="2040"/>
          </a:p>
        </p:txBody>
      </p:sp>
      <p:sp>
        <p:nvSpPr>
          <p:cNvPr id="365" name="Google Shape;365;p53"/>
          <p:cNvSpPr txBox="1"/>
          <p:nvPr>
            <p:ph idx="1" type="body"/>
          </p:nvPr>
        </p:nvSpPr>
        <p:spPr>
          <a:xfrm>
            <a:off x="729450" y="2078875"/>
            <a:ext cx="7688700" cy="29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proposed method in this paper is worthy to apply in real-time industrial applications. But it has a limitation in that it can’t detect all kinds of deepfake generation methods. E.g. Two-stream, HeadPose, FaceXray, etc.</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66" name="Google Shape;366;p53"/>
          <p:cNvPicPr preferRelativeResize="0"/>
          <p:nvPr/>
        </p:nvPicPr>
        <p:blipFill>
          <a:blip r:embed="rId3">
            <a:alphaModFix/>
          </a:blip>
          <a:stretch>
            <a:fillRect/>
          </a:stretch>
        </p:blipFill>
        <p:spPr>
          <a:xfrm>
            <a:off x="961838" y="2973163"/>
            <a:ext cx="6734175" cy="1800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Ethical Impact</a:t>
            </a:r>
            <a:endParaRPr/>
          </a:p>
        </p:txBody>
      </p:sp>
      <p:sp>
        <p:nvSpPr>
          <p:cNvPr id="372" name="Google Shape;372;p54"/>
          <p:cNvSpPr txBox="1"/>
          <p:nvPr>
            <p:ph idx="1" type="body"/>
          </p:nvPr>
        </p:nvSpPr>
        <p:spPr>
          <a:xfrm>
            <a:off x="729450" y="2078875"/>
            <a:ext cx="8414700" cy="295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0000"/>
                </a:solidFill>
                <a:latin typeface="Georgia"/>
                <a:ea typeface="Georgia"/>
                <a:cs typeface="Georgia"/>
                <a:sym typeface="Georgia"/>
              </a:rPr>
              <a:t>Economic impacts of Deepfakes:</a:t>
            </a:r>
            <a:endParaRPr b="1" sz="1400">
              <a:solidFill>
                <a:srgbClr val="000000"/>
              </a:solidFill>
              <a:latin typeface="Georgia"/>
              <a:ea typeface="Georgia"/>
              <a:cs typeface="Georgia"/>
              <a:sym typeface="Georgia"/>
            </a:endParaRPr>
          </a:p>
          <a:p>
            <a:pPr indent="0" lvl="0" marL="0" rtl="0" algn="l">
              <a:spcBef>
                <a:spcPts val="0"/>
              </a:spcBef>
              <a:spcAft>
                <a:spcPts val="0"/>
              </a:spcAft>
              <a:buNone/>
            </a:pPr>
            <a:r>
              <a:t/>
            </a:r>
            <a:endParaRPr b="1" sz="1400">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Digital impersonation of executives to extort funds or aid fraud.</a:t>
            </a:r>
            <a:endParaRPr sz="1400">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Falsify evidence like false insurance claims.</a:t>
            </a:r>
            <a:endParaRPr sz="1400">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Threat to cybersecurity.</a:t>
            </a:r>
            <a:endParaRPr sz="1400">
              <a:solidFill>
                <a:srgbClr val="000000"/>
              </a:solidFill>
              <a:latin typeface="Georgia"/>
              <a:ea typeface="Georgia"/>
              <a:cs typeface="Georgia"/>
              <a:sym typeface="Georgia"/>
            </a:endParaRPr>
          </a:p>
          <a:p>
            <a:pPr indent="0" lvl="0" marL="0" rtl="0" algn="l">
              <a:spcBef>
                <a:spcPts val="0"/>
              </a:spcBef>
              <a:spcAft>
                <a:spcPts val="1200"/>
              </a:spcAft>
              <a:buNone/>
            </a:pPr>
            <a:r>
              <a:t/>
            </a:r>
            <a:endParaRPr/>
          </a:p>
        </p:txBody>
      </p:sp>
      <p:pic>
        <p:nvPicPr>
          <p:cNvPr id="373" name="Google Shape;373;p54"/>
          <p:cNvPicPr preferRelativeResize="0"/>
          <p:nvPr/>
        </p:nvPicPr>
        <p:blipFill>
          <a:blip r:embed="rId3">
            <a:alphaModFix/>
          </a:blip>
          <a:stretch>
            <a:fillRect/>
          </a:stretch>
        </p:blipFill>
        <p:spPr>
          <a:xfrm>
            <a:off x="6347250" y="2279775"/>
            <a:ext cx="2722000" cy="2534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impact of Deepfakes</a:t>
            </a:r>
            <a:endParaRPr/>
          </a:p>
        </p:txBody>
      </p:sp>
      <p:sp>
        <p:nvSpPr>
          <p:cNvPr id="379" name="Google Shape;379;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Privacy: stealing one’s identity without consent.</a:t>
            </a:r>
            <a:endParaRPr/>
          </a:p>
          <a:p>
            <a:pPr indent="-311150" lvl="0" marL="457200" rtl="0" algn="l">
              <a:spcBef>
                <a:spcPts val="0"/>
              </a:spcBef>
              <a:spcAft>
                <a:spcPts val="0"/>
              </a:spcAft>
              <a:buSzPts val="1300"/>
              <a:buChar char="●"/>
            </a:pPr>
            <a:r>
              <a:rPr lang="en"/>
              <a:t>Incite violence.</a:t>
            </a:r>
            <a:endParaRPr/>
          </a:p>
          <a:p>
            <a:pPr indent="-311150" lvl="0" marL="457200" rtl="0" algn="l">
              <a:spcBef>
                <a:spcPts val="0"/>
              </a:spcBef>
              <a:spcAft>
                <a:spcPts val="0"/>
              </a:spcAft>
              <a:buSzPts val="1300"/>
              <a:buChar char="●"/>
            </a:pPr>
            <a:r>
              <a:rPr lang="en"/>
              <a:t>Crime impersonation.</a:t>
            </a:r>
            <a:endParaRPr/>
          </a:p>
          <a:p>
            <a:pPr indent="-311150" lvl="0" marL="457200" rtl="0" algn="l">
              <a:spcBef>
                <a:spcPts val="0"/>
              </a:spcBef>
              <a:spcAft>
                <a:spcPts val="0"/>
              </a:spcAft>
              <a:buSzPts val="1300"/>
              <a:buChar char="●"/>
            </a:pPr>
            <a:r>
              <a:rPr lang="en"/>
              <a:t>Weakens virtue.</a:t>
            </a:r>
            <a:endParaRPr/>
          </a:p>
          <a:p>
            <a:pPr indent="-311150" lvl="0" marL="457200" rtl="0" algn="l">
              <a:spcBef>
                <a:spcPts val="0"/>
              </a:spcBef>
              <a:spcAft>
                <a:spcPts val="0"/>
              </a:spcAft>
              <a:buSzPts val="1300"/>
              <a:buChar char="●"/>
            </a:pPr>
            <a:r>
              <a:rPr lang="en"/>
              <a:t>Undermine trust.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Positive impact of Deepfake detection system</a:t>
            </a:r>
            <a:endParaRPr/>
          </a:p>
        </p:txBody>
      </p:sp>
      <p:sp>
        <p:nvSpPr>
          <p:cNvPr id="385" name="Google Shape;385;p56"/>
          <p:cNvSpPr txBox="1"/>
          <p:nvPr>
            <p:ph idx="1" type="body"/>
          </p:nvPr>
        </p:nvSpPr>
        <p:spPr>
          <a:xfrm>
            <a:off x="729450" y="2078875"/>
            <a:ext cx="8009700" cy="296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Reduction of crimes.</a:t>
            </a:r>
            <a:endParaRPr/>
          </a:p>
          <a:p>
            <a:pPr indent="-311150" lvl="0" marL="457200" rtl="0" algn="l">
              <a:spcBef>
                <a:spcPts val="0"/>
              </a:spcBef>
              <a:spcAft>
                <a:spcPts val="0"/>
              </a:spcAft>
              <a:buSzPts val="1300"/>
              <a:buChar char="●"/>
            </a:pPr>
            <a:r>
              <a:rPr lang="en"/>
              <a:t>Prevents misinformation.</a:t>
            </a:r>
            <a:endParaRPr/>
          </a:p>
          <a:p>
            <a:pPr indent="-311150" lvl="0" marL="457200" rtl="0" algn="l">
              <a:spcBef>
                <a:spcPts val="0"/>
              </a:spcBef>
              <a:spcAft>
                <a:spcPts val="0"/>
              </a:spcAft>
              <a:buSzPts val="1300"/>
              <a:buChar char="●"/>
            </a:pPr>
            <a:r>
              <a:rPr lang="en"/>
              <a:t>Regains trust of the people in online information.</a:t>
            </a:r>
            <a:endParaRPr/>
          </a:p>
        </p:txBody>
      </p:sp>
      <p:pic>
        <p:nvPicPr>
          <p:cNvPr id="386" name="Google Shape;386;p56"/>
          <p:cNvPicPr preferRelativeResize="0"/>
          <p:nvPr/>
        </p:nvPicPr>
        <p:blipFill>
          <a:blip r:embed="rId3">
            <a:alphaModFix/>
          </a:blip>
          <a:stretch>
            <a:fillRect/>
          </a:stretch>
        </p:blipFill>
        <p:spPr>
          <a:xfrm>
            <a:off x="884500" y="2983650"/>
            <a:ext cx="4167125" cy="1881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Negative impact of Deepfake detection systems</a:t>
            </a:r>
            <a:endParaRPr/>
          </a:p>
        </p:txBody>
      </p:sp>
      <p:sp>
        <p:nvSpPr>
          <p:cNvPr id="392" name="Google Shape;392;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11150" lvl="0" marL="457200" rtl="0" algn="l">
              <a:spcBef>
                <a:spcPts val="1200"/>
              </a:spcBef>
              <a:spcAft>
                <a:spcPts val="0"/>
              </a:spcAft>
              <a:buSzPts val="1300"/>
              <a:buChar char="●"/>
            </a:pPr>
            <a:r>
              <a:rPr lang="en"/>
              <a:t>Advanced deepfakes -&gt; Poor performance -&gt;  Wrong classification -&gt; Bigger problem</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Prone to manipulation by wrong users.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Questions?</a:t>
            </a:r>
            <a:endParaRPr sz="304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Font typeface="Arial"/>
              <a:buChar char="●"/>
            </a:pPr>
            <a:r>
              <a:rPr lang="en" sz="1800">
                <a:latin typeface="Arial"/>
                <a:ea typeface="Arial"/>
                <a:cs typeface="Arial"/>
                <a:sym typeface="Arial"/>
              </a:rPr>
              <a:t>How are deepfake videos created in the wild?</a:t>
            </a:r>
            <a:endParaRPr sz="1800">
              <a:latin typeface="Arial"/>
              <a:ea typeface="Arial"/>
              <a:cs typeface="Arial"/>
              <a:sym typeface="Arial"/>
            </a:endParaRPr>
          </a:p>
          <a:p>
            <a:pPr indent="-334327" lvl="0" marL="457200" rtl="0" algn="l">
              <a:spcBef>
                <a:spcPts val="0"/>
              </a:spcBef>
              <a:spcAft>
                <a:spcPts val="0"/>
              </a:spcAft>
              <a:buSzPct val="100000"/>
              <a:buFont typeface="Arial"/>
              <a:buChar char="●"/>
            </a:pPr>
            <a:r>
              <a:rPr lang="en" sz="1800">
                <a:latin typeface="Arial"/>
                <a:ea typeface="Arial"/>
                <a:cs typeface="Arial"/>
                <a:sym typeface="Arial"/>
              </a:rPr>
              <a:t>Are deepfakes in the wild different from deepfake videos produced by the research community?</a:t>
            </a:r>
            <a:endParaRPr sz="1800">
              <a:latin typeface="Arial"/>
              <a:ea typeface="Arial"/>
              <a:cs typeface="Arial"/>
              <a:sym typeface="Arial"/>
            </a:endParaRPr>
          </a:p>
          <a:p>
            <a:pPr indent="-334327" lvl="0" marL="457200" rtl="0" algn="l">
              <a:spcBef>
                <a:spcPts val="0"/>
              </a:spcBef>
              <a:spcAft>
                <a:spcPts val="0"/>
              </a:spcAft>
              <a:buSzPct val="100000"/>
              <a:buFont typeface="Arial"/>
              <a:buChar char="●"/>
            </a:pPr>
            <a:r>
              <a:rPr lang="en" sz="1800">
                <a:latin typeface="Arial"/>
                <a:ea typeface="Arial"/>
                <a:cs typeface="Arial"/>
                <a:sym typeface="Arial"/>
              </a:rPr>
              <a:t>Are deepfakes increasingly appearing in the wild? Are they being viewed by large populations?</a:t>
            </a:r>
            <a:endParaRPr sz="1800">
              <a:latin typeface="Arial"/>
              <a:ea typeface="Arial"/>
              <a:cs typeface="Arial"/>
              <a:sym typeface="Arial"/>
            </a:endParaRPr>
          </a:p>
          <a:p>
            <a:pPr indent="-334327" lvl="0" marL="457200" rtl="0" algn="l">
              <a:spcBef>
                <a:spcPts val="0"/>
              </a:spcBef>
              <a:spcAft>
                <a:spcPts val="0"/>
              </a:spcAft>
              <a:buSzPct val="100000"/>
              <a:buFont typeface="Arial"/>
              <a:buChar char="●"/>
            </a:pPr>
            <a:r>
              <a:rPr lang="en" sz="1800">
                <a:latin typeface="Arial"/>
                <a:ea typeface="Arial"/>
                <a:cs typeface="Arial"/>
                <a:sym typeface="Arial"/>
              </a:rPr>
              <a:t>Can existing deepfake detection schemes accurately detect deepfake videos in the wild?</a:t>
            </a:r>
            <a:endParaRPr sz="18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paper covers:</a:t>
            </a:r>
            <a:endParaRPr/>
          </a:p>
        </p:txBody>
      </p:sp>
      <p:sp>
        <p:nvSpPr>
          <p:cNvPr id="118" name="Google Shape;118;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Arial"/>
              <a:buChar char="●"/>
            </a:pPr>
            <a:r>
              <a:rPr lang="en" sz="1400">
                <a:latin typeface="Arial"/>
                <a:ea typeface="Arial"/>
                <a:cs typeface="Arial"/>
                <a:sym typeface="Arial"/>
              </a:rPr>
              <a:t>Introduction of a new deepfake dataset called DF-W, comprised of deepfake videos created and shared by the Internet community.</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A comprehensive analysis of the videos in the DF-W.</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Evaluation of the performance of state-of-the-art deepfake detection schemes on videos in DF-W.</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Exploration of approaches to improve detection performance.</a:t>
            </a:r>
            <a:endParaRPr sz="14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for Generating Deepfakes: </a:t>
            </a:r>
            <a:endParaRPr/>
          </a:p>
        </p:txBody>
      </p:sp>
      <p:sp>
        <p:nvSpPr>
          <p:cNvPr id="124" name="Google Shape;124;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en" sz="1400">
                <a:latin typeface="Arial"/>
                <a:ea typeface="Arial"/>
                <a:cs typeface="Arial"/>
                <a:sym typeface="Arial"/>
              </a:rPr>
              <a:t>1. </a:t>
            </a:r>
            <a:r>
              <a:rPr b="1" lang="en" sz="1400">
                <a:latin typeface="Arial"/>
                <a:ea typeface="Arial"/>
                <a:cs typeface="Arial"/>
                <a:sym typeface="Arial"/>
              </a:rPr>
              <a:t>FaceSwap:</a:t>
            </a:r>
            <a:r>
              <a:rPr lang="en" sz="1400">
                <a:latin typeface="Arial"/>
                <a:ea typeface="Arial"/>
                <a:cs typeface="Arial"/>
                <a:sym typeface="Arial"/>
              </a:rPr>
              <a:t> An open-source tool which uses two deep autoencoders that share the encoder module, but use different decoders. The two autoencoders are trained separately on the source and target faces to reconstruct each face from a latent representation.</a:t>
            </a:r>
            <a:endParaRPr sz="1400">
              <a:latin typeface="Arial"/>
              <a:ea typeface="Arial"/>
              <a:cs typeface="Arial"/>
              <a:sym typeface="Arial"/>
            </a:endParaRPr>
          </a:p>
          <a:p>
            <a:pPr indent="0" lvl="0" marL="0" rtl="0" algn="l">
              <a:lnSpc>
                <a:spcPct val="95000"/>
              </a:lnSpc>
              <a:spcBef>
                <a:spcPts val="1200"/>
              </a:spcBef>
              <a:spcAft>
                <a:spcPts val="1200"/>
              </a:spcAft>
              <a:buSzPts val="935"/>
              <a:buNone/>
            </a:pPr>
            <a:r>
              <a:rPr b="1" lang="en" sz="1400">
                <a:latin typeface="Arial"/>
                <a:ea typeface="Arial"/>
                <a:cs typeface="Arial"/>
                <a:sym typeface="Arial"/>
              </a:rPr>
              <a:t>2. DeepFaceLab (DFL): </a:t>
            </a:r>
            <a:r>
              <a:rPr lang="en" sz="1400">
                <a:latin typeface="Arial"/>
                <a:ea typeface="Arial"/>
                <a:cs typeface="Arial"/>
                <a:sym typeface="Arial"/>
              </a:rPr>
              <a:t>An open-</a:t>
            </a:r>
            <a:r>
              <a:rPr lang="en" sz="1400">
                <a:latin typeface="Arial"/>
                <a:ea typeface="Arial"/>
                <a:cs typeface="Arial"/>
                <a:sym typeface="Arial"/>
              </a:rPr>
              <a:t>source</a:t>
            </a:r>
            <a:r>
              <a:rPr lang="en" sz="1400">
                <a:latin typeface="Arial"/>
                <a:ea typeface="Arial"/>
                <a:cs typeface="Arial"/>
                <a:sym typeface="Arial"/>
              </a:rPr>
              <a:t> tool with the combined use of DSSIM and Mean Square Error reconstruction losses for autoencoder training. </a:t>
            </a:r>
            <a:endParaRPr b="1" sz="14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DF-W dataset</a:t>
            </a:r>
            <a:endParaRPr/>
          </a:p>
        </p:txBody>
      </p:sp>
      <p:sp>
        <p:nvSpPr>
          <p:cNvPr id="130" name="Google Shape;130;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Arial"/>
                <a:ea typeface="Arial"/>
                <a:cs typeface="Arial"/>
                <a:sym typeface="Arial"/>
              </a:rPr>
              <a:t>DF-W comprises of deepfake videos created and shared by the Internet community.</a:t>
            </a:r>
            <a:endParaRPr sz="1500">
              <a:latin typeface="Arial"/>
              <a:ea typeface="Arial"/>
              <a:cs typeface="Arial"/>
              <a:sym typeface="Arial"/>
            </a:endParaRPr>
          </a:p>
          <a:p>
            <a:pPr indent="0" lvl="0" marL="0" rtl="0" algn="l">
              <a:spcBef>
                <a:spcPts val="1200"/>
              </a:spcBef>
              <a:spcAft>
                <a:spcPts val="1200"/>
              </a:spcAft>
              <a:buNone/>
            </a:pPr>
            <a:r>
              <a:rPr lang="en" sz="1500">
                <a:latin typeface="Arial"/>
                <a:ea typeface="Arial"/>
                <a:cs typeface="Arial"/>
                <a:sym typeface="Arial"/>
              </a:rPr>
              <a:t>The dataset is prepared by scanning a variety of sources on the Web, including 1,869 </a:t>
            </a:r>
            <a:r>
              <a:rPr lang="en" sz="1500">
                <a:latin typeface="Arial"/>
                <a:ea typeface="Arial"/>
                <a:cs typeface="Arial"/>
                <a:sym typeface="Arial"/>
              </a:rPr>
              <a:t>videos</a:t>
            </a:r>
            <a:r>
              <a:rPr lang="en" sz="1500">
                <a:latin typeface="Arial"/>
                <a:ea typeface="Arial"/>
                <a:cs typeface="Arial"/>
                <a:sym typeface="Arial"/>
              </a:rPr>
              <a:t> from YouTube and Bilibili, comprising of over 48 hours of video, covering a wide range of video resolutions.</a:t>
            </a:r>
            <a:endParaRPr sz="15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DF-R dataset</a:t>
            </a:r>
            <a:endParaRPr/>
          </a:p>
        </p:txBody>
      </p:sp>
      <p:sp>
        <p:nvSpPr>
          <p:cNvPr id="136" name="Google Shape;136;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Arial"/>
                <a:ea typeface="Arial"/>
                <a:cs typeface="Arial"/>
                <a:sym typeface="Arial"/>
              </a:rPr>
              <a:t>This dataset represents all the research community datasets, by sampling deepfake videos from the 6 datasets: UADFV, DeepFakeTIMIT, FaceForensics++, DFD, Celeb-DF, and DFDC. It contains a total of 2,369 deepfake videos, and 2,316 real videos.</a:t>
            </a:r>
            <a:endParaRPr sz="15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